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xlsx" ContentType="application/vnd.openxmlformats-officedocument.spreadsheetml.sheet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9"/>
  </p:notesMasterIdLst>
  <p:sldIdLst>
    <p:sldId id="256" r:id="rId2"/>
    <p:sldId id="257" r:id="rId3"/>
    <p:sldId id="270" r:id="rId4"/>
    <p:sldId id="276" r:id="rId5"/>
    <p:sldId id="277" r:id="rId6"/>
    <p:sldId id="273" r:id="rId7"/>
    <p:sldId id="274" r:id="rId8"/>
    <p:sldId id="275" r:id="rId9"/>
    <p:sldId id="258" r:id="rId10"/>
    <p:sldId id="269" r:id="rId11"/>
    <p:sldId id="259" r:id="rId12"/>
    <p:sldId id="260" r:id="rId13"/>
    <p:sldId id="261" r:id="rId14"/>
    <p:sldId id="265" r:id="rId15"/>
    <p:sldId id="263" r:id="rId16"/>
    <p:sldId id="272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F50"/>
    <a:srgbClr val="F69A0B"/>
    <a:srgbClr val="2196F3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77" autoAdjust="0"/>
  </p:normalViewPr>
  <p:slideViewPr>
    <p:cSldViewPr snapToGrid="0">
      <p:cViewPr varScale="1">
        <p:scale>
          <a:sx n="84" d="100"/>
          <a:sy n="84" d="100"/>
        </p:scale>
        <p:origin x="-5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eawriter:Documents:Optimum%20Capital%20Funding:Blue%20Prints:PAYYAP%20Presentation%20(FEB%2018):PAYYAP%20Stats%20Workboo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eawriter:Documents:Optimum%20Capital%20Funding:Blue%20Prints:PAYYAP%20Presentation%20(FEB%2018):PAYYAP%20Stats%20Workboo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yan\Dropbox\Optimum%20Capital\PayYap\1.%20PAYYAP%2036-Month%20Financial%20Model%20(USD%20100k+500k+3000k)%20v2017-01-28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277777777777778"/>
          <c:y val="0.00694444444444444"/>
          <c:w val="0.975"/>
          <c:h val="0.921296296296296"/>
        </c:manualLayout>
      </c:layout>
      <c:ofPieChart>
        <c:ofPieType val="bar"/>
        <c:varyColors val="1"/>
        <c:ser>
          <c:idx val="0"/>
          <c:order val="0"/>
          <c:tx>
            <c:strRef>
              <c:f>'[PAYYAP Stats Workbook.xlsx]Sheet1'!$D$6</c:f>
              <c:strCache>
                <c:ptCount val="1"/>
                <c:pt idx="0">
                  <c:v>USA (LIVE)</c:v>
                </c:pt>
              </c:strCache>
            </c:strRef>
          </c:tx>
          <c:dPt>
            <c:idx val="0"/>
            <c:bubble3D val="0"/>
            <c:spPr>
              <a:solidFill>
                <a:srgbClr val="F69A0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5F1-497D-B5EB-5B28B2704358}"/>
              </c:ext>
            </c:extLst>
          </c:dPt>
          <c:dPt>
            <c:idx val="1"/>
            <c:bubble3D val="0"/>
            <c:spPr>
              <a:solidFill>
                <a:srgbClr val="2196F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5F1-497D-B5EB-5B28B2704358}"/>
              </c:ext>
            </c:extLst>
          </c:dPt>
          <c:dPt>
            <c:idx val="2"/>
            <c:bubble3D val="0"/>
            <c:spPr>
              <a:solidFill>
                <a:srgbClr val="4CAF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5F1-497D-B5EB-5B28B2704358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5F1-497D-B5EB-5B28B2704358}"/>
              </c:ext>
            </c:extLst>
          </c:dPt>
          <c:dLbls>
            <c:dLbl>
              <c:idx val="0"/>
              <c:layout>
                <c:manualLayout>
                  <c:x val="0.103724829576179"/>
                  <c:y val="-0.11979024654706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485053152531975"/>
                      <c:h val="0.183044564221402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5F1-497D-B5EB-5B28B2704358}"/>
                </c:ext>
              </c:extLst>
            </c:dLbl>
            <c:dLbl>
              <c:idx val="1"/>
              <c:layout>
                <c:manualLayout>
                  <c:x val="-0.185252879006116"/>
                  <c:y val="0.1899360515581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F1-497D-B5EB-5B28B2704358}"/>
                </c:ext>
              </c:extLst>
            </c:dLbl>
            <c:dLbl>
              <c:idx val="2"/>
              <c:layout>
                <c:manualLayout>
                  <c:x val="-0.0423062411678993"/>
                  <c:y val="-0.17889942976219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024806255621911"/>
                      <c:h val="0.183044564221402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5F1-497D-B5EB-5B28B2704358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F1-497D-B5EB-5B28B27043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'[PAYYAP Stats Workbook.xlsx]Sheet1'!$C$7:$C$9</c:f>
              <c:strCache>
                <c:ptCount val="3"/>
                <c:pt idx="0">
                  <c:v>Downloads</c:v>
                </c:pt>
                <c:pt idx="1">
                  <c:v>Approved</c:v>
                </c:pt>
                <c:pt idx="2">
                  <c:v>Processing</c:v>
                </c:pt>
              </c:strCache>
            </c:strRef>
          </c:cat>
          <c:val>
            <c:numRef>
              <c:f>'[PAYYAP Stats Workbook.xlsx]Sheet1'!$D$7:$D$9</c:f>
              <c:numCache>
                <c:formatCode>General</c:formatCode>
                <c:ptCount val="3"/>
                <c:pt idx="0">
                  <c:v>1000.0</c:v>
                </c:pt>
                <c:pt idx="1">
                  <c:v>200.0</c:v>
                </c:pt>
                <c:pt idx="2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5F1-497D-B5EB-5B28B270435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50"/>
        <c:secondPieSize val="75"/>
        <c:serLines/>
      </c:of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"/>
          <c:y val="0.0115740740740741"/>
          <c:w val="1.0"/>
          <c:h val="0.976851851851852"/>
        </c:manualLayout>
      </c:layout>
      <c:ofPieChart>
        <c:ofPieType val="bar"/>
        <c:varyColors val="1"/>
        <c:ser>
          <c:idx val="0"/>
          <c:order val="0"/>
          <c:tx>
            <c:strRef>
              <c:f>'[PAYYAP Stats Workbook.xlsx]Sheet1'!$D$23</c:f>
              <c:strCache>
                <c:ptCount val="1"/>
                <c:pt idx="0">
                  <c:v>INTL (PAUSED)</c:v>
                </c:pt>
              </c:strCache>
            </c:strRef>
          </c:tx>
          <c:dPt>
            <c:idx val="0"/>
            <c:bubble3D val="0"/>
            <c:spPr>
              <a:solidFill>
                <a:srgbClr val="F69A0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80C-43EA-BFFF-BD327E45B4D0}"/>
              </c:ext>
            </c:extLst>
          </c:dPt>
          <c:dPt>
            <c:idx val="1"/>
            <c:bubble3D val="0"/>
            <c:spPr>
              <a:solidFill>
                <a:srgbClr val="2196F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0C-43EA-BFFF-BD327E45B4D0}"/>
              </c:ext>
            </c:extLst>
          </c:dPt>
          <c:dPt>
            <c:idx val="2"/>
            <c:bubble3D val="0"/>
            <c:spPr>
              <a:solidFill>
                <a:srgbClr val="4CAF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80C-43EA-BFFF-BD327E45B4D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0C-43EA-BFFF-BD327E45B4D0}"/>
              </c:ext>
            </c:extLst>
          </c:dPt>
          <c:dLbls>
            <c:dLbl>
              <c:idx val="0"/>
              <c:layout>
                <c:manualLayout>
                  <c:x val="0.15958379281924"/>
                  <c:y val="-0.221035869987186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978955742961589"/>
                      <c:h val="0.195247681900789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80C-43EA-BFFF-BD327E45B4D0}"/>
                </c:ext>
              </c:extLst>
            </c:dLbl>
            <c:dLbl>
              <c:idx val="1"/>
              <c:layout>
                <c:manualLayout>
                  <c:x val="-0.0815486819561446"/>
                  <c:y val="0.11998454642231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0C-43EA-BFFF-BD327E45B4D0}"/>
                </c:ext>
              </c:extLst>
            </c:dLbl>
            <c:dLbl>
              <c:idx val="2"/>
              <c:layout>
                <c:manualLayout>
                  <c:x val="-0.0803531846719322"/>
                  <c:y val="-0.1999149715812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80C-43EA-BFFF-BD327E45B4D0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0C-43EA-BFFF-BD327E45B4D0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'[PAYYAP Stats Workbook.xlsx]Sheet1'!$C$24:$C$26</c:f>
              <c:strCache>
                <c:ptCount val="3"/>
                <c:pt idx="0">
                  <c:v>Downloads</c:v>
                </c:pt>
                <c:pt idx="1">
                  <c:v>Approved</c:v>
                </c:pt>
                <c:pt idx="2">
                  <c:v>Processing</c:v>
                </c:pt>
              </c:strCache>
            </c:strRef>
          </c:cat>
          <c:val>
            <c:numRef>
              <c:f>'[PAYYAP Stats Workbook.xlsx]Sheet1'!$D$24:$D$26</c:f>
              <c:numCache>
                <c:formatCode>General</c:formatCode>
                <c:ptCount val="3"/>
                <c:pt idx="0">
                  <c:v>1000.0</c:v>
                </c:pt>
                <c:pt idx="1">
                  <c:v>600.0</c:v>
                </c:pt>
                <c:pt idx="2">
                  <c:v>200.0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80C-43EA-BFFF-BD327E45B4D0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 sz="1400"/>
              <a:t>Annual Transaction volume in billion U.S. dollars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4CAF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2016*</c:v>
                </c:pt>
                <c:pt idx="2">
                  <c:v>2017*</c:v>
                </c:pt>
                <c:pt idx="3">
                  <c:v>2018*</c:v>
                </c:pt>
                <c:pt idx="4">
                  <c:v>2019*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450.0</c:v>
                </c:pt>
                <c:pt idx="1">
                  <c:v>620.0</c:v>
                </c:pt>
                <c:pt idx="2">
                  <c:v>780.0</c:v>
                </c:pt>
                <c:pt idx="3">
                  <c:v>930.0</c:v>
                </c:pt>
                <c:pt idx="4">
                  <c:v>1080.0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28-40A4-90D8-9507437C522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2116253416"/>
        <c:axId val="2116262536"/>
      </c:barChart>
      <c:catAx>
        <c:axId val="211625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16262536"/>
        <c:crosses val="autoZero"/>
        <c:auto val="1"/>
        <c:lblAlgn val="ctr"/>
        <c:lblOffset val="100"/>
        <c:noMultiLvlLbl val="0"/>
      </c:catAx>
      <c:valAx>
        <c:axId val="21162625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16253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7807762057613"/>
          <c:y val="0.0591617713398075"/>
          <c:w val="0.542625615613627"/>
          <c:h val="0.745376404207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500000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"/>
          <c:dPt>
            <c:idx val="0"/>
            <c:bubble3D val="0"/>
            <c:spPr>
              <a:solidFill>
                <a:srgbClr val="4CAF50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EA-43EC-ABDB-AD9E9B949B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EA-43EC-ABDB-AD9E9B949B10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EA-43EC-ABDB-AD9E9B949B10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EA-43EC-ABDB-AD9E9B949B10}"/>
              </c:ext>
            </c:extLst>
          </c:dPt>
          <c:dPt>
            <c:idx val="4"/>
            <c:bubble3D val="0"/>
            <c:spPr>
              <a:solidFill>
                <a:srgbClr val="F69A0B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2EA-43EC-ABDB-AD9E9B949B10}"/>
              </c:ext>
            </c:extLst>
          </c:dPt>
          <c:dLbls>
            <c:dLbl>
              <c:idx val="0"/>
              <c:layout>
                <c:manualLayout>
                  <c:x val="-0.0989111851468612"/>
                  <c:y val="-0.12973711428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2EA-43EC-ABDB-AD9E9B949B10}"/>
                </c:ext>
              </c:extLst>
            </c:dLbl>
            <c:dLbl>
              <c:idx val="1"/>
              <c:layout>
                <c:manualLayout>
                  <c:x val="0.14758131649567"/>
                  <c:y val="-0.0998856729044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2EA-43EC-ABDB-AD9E9B949B10}"/>
                </c:ext>
              </c:extLst>
            </c:dLbl>
            <c:dLbl>
              <c:idx val="2"/>
              <c:layout>
                <c:manualLayout>
                  <c:x val="0.167530330887289"/>
                  <c:y val="-0.0235620842139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2EA-43EC-ABDB-AD9E9B949B10}"/>
                </c:ext>
              </c:extLst>
            </c:dLbl>
            <c:dLbl>
              <c:idx val="3"/>
              <c:layout>
                <c:manualLayout>
                  <c:x val="0.169262015542734"/>
                  <c:y val="0.0340953305933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2EA-43EC-ABDB-AD9E9B949B10}"/>
                </c:ext>
              </c:extLst>
            </c:dLbl>
            <c:dLbl>
              <c:idx val="4"/>
              <c:layout>
                <c:manualLayout>
                  <c:x val="0.0504544486196471"/>
                  <c:y val="0.142495271379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2EA-43EC-ABDB-AD9E9B949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Personnel</c:v>
                </c:pt>
                <c:pt idx="1">
                  <c:v>Advertising</c:v>
                </c:pt>
                <c:pt idx="2">
                  <c:v>Rent &amp; Office</c:v>
                </c:pt>
                <c:pt idx="3">
                  <c:v>Professional Support &amp; Services</c:v>
                </c:pt>
                <c:pt idx="4">
                  <c:v>Contingency / Working Capital</c:v>
                </c:pt>
              </c:strCache>
            </c:strRef>
          </c:cat>
          <c:val>
            <c:numRef>
              <c:f>Sheet1!$B$2:$B$6</c:f>
              <c:numCache>
                <c:formatCode>_("$"* #,##0_);_("$"* \(#,##0\);_("$"* "-"??_);_(@_)</c:formatCode>
                <c:ptCount val="5"/>
                <c:pt idx="0">
                  <c:v>231000.0</c:v>
                </c:pt>
                <c:pt idx="1">
                  <c:v>50000.0</c:v>
                </c:pt>
                <c:pt idx="2">
                  <c:v>25000.0</c:v>
                </c:pt>
                <c:pt idx="3">
                  <c:v>30000.0</c:v>
                </c:pt>
                <c:pt idx="4">
                  <c:v>164000.0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2EA-43EC-ABDB-AD9E9B949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3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396952077642401"/>
          <c:w val="0.562014289576057"/>
          <c:h val="0.54491614512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1957820858954"/>
          <c:y val="0.0833160766358585"/>
          <c:w val="0.504847550306212"/>
          <c:h val="0.792954267496668"/>
        </c:manualLayout>
      </c:layout>
      <c:pieChart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"/>
          <c:dPt>
            <c:idx val="0"/>
            <c:bubble3D val="0"/>
            <c:spPr>
              <a:solidFill>
                <a:srgbClr val="4CAF50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E8-4309-95D9-3BF632E14A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E8-4309-95D9-3BF632E14A55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E8-4309-95D9-3BF632E14A55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9E8-4309-95D9-3BF632E14A55}"/>
              </c:ext>
            </c:extLst>
          </c:dPt>
          <c:dPt>
            <c:idx val="4"/>
            <c:bubble3D val="0"/>
            <c:spPr>
              <a:solidFill>
                <a:srgbClr val="F69A0B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9E8-4309-95D9-3BF632E14A55}"/>
              </c:ext>
            </c:extLst>
          </c:dPt>
          <c:dLbls>
            <c:dLbl>
              <c:idx val="0"/>
              <c:layout>
                <c:manualLayout>
                  <c:x val="-0.0682075852205441"/>
                  <c:y val="0.0586938037383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20060011933641"/>
                      <c:h val="7.67795639193170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9E8-4309-95D9-3BF632E14A55}"/>
                </c:ext>
              </c:extLst>
            </c:dLbl>
            <c:dLbl>
              <c:idx val="2"/>
              <c:layout>
                <c:manualLayout>
                  <c:x val="-0.0114447315369138"/>
                  <c:y val="0.0168849719968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9E8-4309-95D9-3BF632E14A55}"/>
                </c:ext>
              </c:extLst>
            </c:dLbl>
            <c:dLbl>
              <c:idx val="3"/>
              <c:layout>
                <c:manualLayout>
                  <c:x val="-0.0159919038849501"/>
                  <c:y val="0.000608454938616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9E8-4309-95D9-3BF632E14A55}"/>
                </c:ext>
              </c:extLst>
            </c:dLbl>
            <c:dLbl>
              <c:idx val="4"/>
              <c:layout>
                <c:manualLayout>
                  <c:x val="0.125047239570998"/>
                  <c:y val="0.1531394078946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9E8-4309-95D9-3BF632E14A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'B4B Use of Funds'!$C$51:$C$55</c:f>
              <c:strCache>
                <c:ptCount val="5"/>
                <c:pt idx="0">
                  <c:v>Personnel</c:v>
                </c:pt>
                <c:pt idx="1">
                  <c:v>Advertising</c:v>
                </c:pt>
                <c:pt idx="2">
                  <c:v>Rent &amp; Office</c:v>
                </c:pt>
                <c:pt idx="3">
                  <c:v>Professional Support &amp; Services</c:v>
                </c:pt>
                <c:pt idx="4">
                  <c:v>Contingency / Working Capital</c:v>
                </c:pt>
              </c:strCache>
            </c:strRef>
          </c:cat>
          <c:val>
            <c:numRef>
              <c:f>'B4B Use of Funds'!$D$51:$D$55</c:f>
              <c:numCache>
                <c:formatCode>_("$"* #,##0_);_("$"* \(#,##0\);_("$"* "-"??_);_(@_)</c:formatCode>
                <c:ptCount val="5"/>
                <c:pt idx="0">
                  <c:v>1.1743494895639E6</c:v>
                </c:pt>
                <c:pt idx="1">
                  <c:v>1.17729272136731E6</c:v>
                </c:pt>
                <c:pt idx="2">
                  <c:v>70637.56328203864</c:v>
                </c:pt>
                <c:pt idx="3">
                  <c:v>38262.01344443759</c:v>
                </c:pt>
                <c:pt idx="4">
                  <c:v>539458.2123423187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9E8-4309-95D9-3BF632E14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250094479141995"/>
          <c:y val="0.43648539305105"/>
          <c:w val="0.511698600174978"/>
          <c:h val="0.56191494583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6A647-380B-0E4E-B5A1-F61AE47FD98B}" type="doc">
      <dgm:prSet loTypeId="urn:microsoft.com/office/officeart/2005/8/layout/hProcess3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013FC2-AD0E-AE4B-AA54-720B3B81CA8E}">
      <dgm:prSet phldrT="[Text]" custT="1"/>
      <dgm:spPr/>
      <dgm:t>
        <a:bodyPr/>
        <a:lstStyle/>
        <a:p>
          <a:pPr algn="l"/>
          <a:r>
            <a:rPr lang="en-US" sz="2000" dirty="0" smtClean="0">
              <a:solidFill>
                <a:srgbClr val="FFFFFF"/>
              </a:solidFill>
            </a:rPr>
            <a:t>  MAR, 1950</a:t>
          </a:r>
          <a:endParaRPr lang="en-US" sz="2000" dirty="0">
            <a:solidFill>
              <a:srgbClr val="FFFFFF"/>
            </a:solidFill>
          </a:endParaRPr>
        </a:p>
      </dgm:t>
    </dgm:pt>
    <dgm:pt modelId="{D3704296-ED27-7F43-BEF6-5440A200461C}" type="parTrans" cxnId="{FF040717-3111-504F-98A2-FA34E4360944}">
      <dgm:prSet/>
      <dgm:spPr/>
      <dgm:t>
        <a:bodyPr/>
        <a:lstStyle/>
        <a:p>
          <a:endParaRPr lang="en-US" sz="2000"/>
        </a:p>
      </dgm:t>
    </dgm:pt>
    <dgm:pt modelId="{CEF81DE0-5AA7-0E4A-9A65-1B202B6B3B6D}" type="sibTrans" cxnId="{FF040717-3111-504F-98A2-FA34E4360944}">
      <dgm:prSet/>
      <dgm:spPr/>
      <dgm:t>
        <a:bodyPr/>
        <a:lstStyle/>
        <a:p>
          <a:endParaRPr lang="en-US" sz="2000"/>
        </a:p>
      </dgm:t>
    </dgm:pt>
    <dgm:pt modelId="{DF44CC2A-CC0F-1E40-84F4-CAD66FE37930}">
      <dgm:prSet phldrT="[Text]" custT="1"/>
      <dgm:spPr/>
      <dgm:t>
        <a:bodyPr/>
        <a:lstStyle/>
        <a:p>
          <a:pPr algn="l"/>
          <a:r>
            <a:rPr lang="en-US" sz="2000" dirty="0" smtClean="0">
              <a:solidFill>
                <a:srgbClr val="FFFFFF"/>
              </a:solidFill>
            </a:rPr>
            <a:t> DEC, 1998</a:t>
          </a:r>
          <a:endParaRPr lang="en-US" sz="2000" dirty="0">
            <a:solidFill>
              <a:srgbClr val="FFFFFF"/>
            </a:solidFill>
          </a:endParaRPr>
        </a:p>
      </dgm:t>
    </dgm:pt>
    <dgm:pt modelId="{1155F49F-D44F-A941-ACD9-6A49457C046E}" type="parTrans" cxnId="{57F2B26C-BDC9-8D49-B30E-723D8885B9CB}">
      <dgm:prSet/>
      <dgm:spPr/>
      <dgm:t>
        <a:bodyPr/>
        <a:lstStyle/>
        <a:p>
          <a:endParaRPr lang="en-US" sz="2000"/>
        </a:p>
      </dgm:t>
    </dgm:pt>
    <dgm:pt modelId="{C155B33D-BA14-AA49-9944-6B3F2DDB432C}" type="sibTrans" cxnId="{57F2B26C-BDC9-8D49-B30E-723D8885B9CB}">
      <dgm:prSet/>
      <dgm:spPr/>
      <dgm:t>
        <a:bodyPr/>
        <a:lstStyle/>
        <a:p>
          <a:endParaRPr lang="en-US" sz="2000"/>
        </a:p>
      </dgm:t>
    </dgm:pt>
    <dgm:pt modelId="{5C4A79D7-6ED0-2542-B585-542A10CDB450}">
      <dgm:prSet phldrT="[Text]" custT="1"/>
      <dgm:spPr/>
      <dgm:t>
        <a:bodyPr/>
        <a:lstStyle/>
        <a:p>
          <a:pPr algn="l"/>
          <a:r>
            <a:rPr lang="en-US" sz="2000" dirty="0" smtClean="0">
              <a:solidFill>
                <a:srgbClr val="FFFFFF"/>
              </a:solidFill>
            </a:rPr>
            <a:t>FEB, 2009</a:t>
          </a:r>
          <a:endParaRPr lang="en-US" sz="2000" dirty="0">
            <a:solidFill>
              <a:srgbClr val="FFFFFF"/>
            </a:solidFill>
          </a:endParaRPr>
        </a:p>
      </dgm:t>
    </dgm:pt>
    <dgm:pt modelId="{8542A054-8A9B-8C47-907B-2F3B8041D6B5}" type="parTrans" cxnId="{17A5BD15-92FE-E04F-B16D-0E113D85A795}">
      <dgm:prSet/>
      <dgm:spPr/>
      <dgm:t>
        <a:bodyPr/>
        <a:lstStyle/>
        <a:p>
          <a:endParaRPr lang="en-US" sz="2000"/>
        </a:p>
      </dgm:t>
    </dgm:pt>
    <dgm:pt modelId="{B2832AC7-20E4-4B4F-B6B3-60CCF058FD38}" type="sibTrans" cxnId="{17A5BD15-92FE-E04F-B16D-0E113D85A795}">
      <dgm:prSet/>
      <dgm:spPr/>
      <dgm:t>
        <a:bodyPr/>
        <a:lstStyle/>
        <a:p>
          <a:endParaRPr lang="en-US" sz="2000"/>
        </a:p>
      </dgm:t>
    </dgm:pt>
    <dgm:pt modelId="{EC5E0AE1-15CC-274E-9061-8B0136FF077B}">
      <dgm:prSet custT="1"/>
      <dgm:spPr/>
      <dgm:t>
        <a:bodyPr/>
        <a:lstStyle/>
        <a:p>
          <a:pPr algn="l"/>
          <a:r>
            <a:rPr lang="en-US" sz="2000" dirty="0" smtClean="0">
              <a:solidFill>
                <a:srgbClr val="FFFFFF"/>
              </a:solidFill>
            </a:rPr>
            <a:t>AUG, 2016</a:t>
          </a:r>
          <a:endParaRPr lang="en-US" sz="2000" dirty="0">
            <a:solidFill>
              <a:srgbClr val="FFFFFF"/>
            </a:solidFill>
          </a:endParaRPr>
        </a:p>
      </dgm:t>
    </dgm:pt>
    <dgm:pt modelId="{EB6DD0C5-BEDF-2141-B4CA-BC64A9B65963}" type="parTrans" cxnId="{055F3C6A-C0E1-3E41-BD7E-8D355A6B6629}">
      <dgm:prSet/>
      <dgm:spPr/>
      <dgm:t>
        <a:bodyPr/>
        <a:lstStyle/>
        <a:p>
          <a:endParaRPr lang="en-US" sz="2000"/>
        </a:p>
      </dgm:t>
    </dgm:pt>
    <dgm:pt modelId="{90826899-AB84-5244-8BCC-1BC73493F9F0}" type="sibTrans" cxnId="{055F3C6A-C0E1-3E41-BD7E-8D355A6B6629}">
      <dgm:prSet/>
      <dgm:spPr/>
      <dgm:t>
        <a:bodyPr/>
        <a:lstStyle/>
        <a:p>
          <a:endParaRPr lang="en-US" sz="2000"/>
        </a:p>
      </dgm:t>
    </dgm:pt>
    <dgm:pt modelId="{3BFFCE05-2278-6747-A6ED-325324DB4199}" type="pres">
      <dgm:prSet presAssocID="{F326A647-380B-0E4E-B5A1-F61AE47FD9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644399-6859-A24D-BF9C-3D130A906C47}" type="pres">
      <dgm:prSet presAssocID="{F326A647-380B-0E4E-B5A1-F61AE47FD98B}" presName="dummy" presStyleCnt="0"/>
      <dgm:spPr/>
    </dgm:pt>
    <dgm:pt modelId="{3F40CE29-1D3E-2746-9DF3-3A2F5B27037C}" type="pres">
      <dgm:prSet presAssocID="{F326A647-380B-0E4E-B5A1-F61AE47FD98B}" presName="linH" presStyleCnt="0"/>
      <dgm:spPr/>
    </dgm:pt>
    <dgm:pt modelId="{D9D25DC6-594B-CC4A-BFAD-D306C7E61FC7}" type="pres">
      <dgm:prSet presAssocID="{F326A647-380B-0E4E-B5A1-F61AE47FD98B}" presName="padding1" presStyleCnt="0"/>
      <dgm:spPr/>
    </dgm:pt>
    <dgm:pt modelId="{FA1857D1-578B-064F-B929-C409E52C9447}" type="pres">
      <dgm:prSet presAssocID="{05013FC2-AD0E-AE4B-AA54-720B3B81CA8E}" presName="linV" presStyleCnt="0"/>
      <dgm:spPr/>
    </dgm:pt>
    <dgm:pt modelId="{9455058A-8F83-874D-8440-AA365E7E7166}" type="pres">
      <dgm:prSet presAssocID="{05013FC2-AD0E-AE4B-AA54-720B3B81CA8E}" presName="spVertical1" presStyleCnt="0"/>
      <dgm:spPr/>
    </dgm:pt>
    <dgm:pt modelId="{69BE050F-4B95-4D48-9345-ABC622F69D20}" type="pres">
      <dgm:prSet presAssocID="{05013FC2-AD0E-AE4B-AA54-720B3B81CA8E}" presName="parTx" presStyleLbl="revTx" presStyleIdx="0" presStyleCnt="4" custScaleX="123465" custScaleY="93771" custLinFactNeighborX="-42195" custLinFactNeighborY="209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D0208-C8AE-B241-A746-2765F0A79202}" type="pres">
      <dgm:prSet presAssocID="{05013FC2-AD0E-AE4B-AA54-720B3B81CA8E}" presName="spVertical2" presStyleCnt="0"/>
      <dgm:spPr/>
    </dgm:pt>
    <dgm:pt modelId="{CA3095ED-5DCD-974A-AD1F-3D98CDFBBE06}" type="pres">
      <dgm:prSet presAssocID="{05013FC2-AD0E-AE4B-AA54-720B3B81CA8E}" presName="spVertical3" presStyleCnt="0"/>
      <dgm:spPr/>
    </dgm:pt>
    <dgm:pt modelId="{170F0495-7A3F-2A41-83E4-34646F367641}" type="pres">
      <dgm:prSet presAssocID="{CEF81DE0-5AA7-0E4A-9A65-1B202B6B3B6D}" presName="space" presStyleCnt="0"/>
      <dgm:spPr/>
    </dgm:pt>
    <dgm:pt modelId="{5BD10CD0-27EF-A44B-903B-89CD5A4AD311}" type="pres">
      <dgm:prSet presAssocID="{DF44CC2A-CC0F-1E40-84F4-CAD66FE37930}" presName="linV" presStyleCnt="0"/>
      <dgm:spPr/>
    </dgm:pt>
    <dgm:pt modelId="{01E9DB25-0850-8540-A97C-09E1ECD89526}" type="pres">
      <dgm:prSet presAssocID="{DF44CC2A-CC0F-1E40-84F4-CAD66FE37930}" presName="spVertical1" presStyleCnt="0"/>
      <dgm:spPr/>
    </dgm:pt>
    <dgm:pt modelId="{58666FA9-BD69-6F49-AEC5-1B7E081EDBCA}" type="pres">
      <dgm:prSet presAssocID="{DF44CC2A-CC0F-1E40-84F4-CAD66FE37930}" presName="parTx" presStyleLbl="revTx" presStyleIdx="1" presStyleCnt="4" custScaleX="87550" custScaleY="102943" custLinFactNeighborX="-54967" custLinFactNeighborY="114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8FCAAF-3316-8A4B-A471-E3C7666E9EE6}" type="pres">
      <dgm:prSet presAssocID="{DF44CC2A-CC0F-1E40-84F4-CAD66FE37930}" presName="spVertical2" presStyleCnt="0"/>
      <dgm:spPr/>
    </dgm:pt>
    <dgm:pt modelId="{E6CA60EF-35CF-884F-86CC-9DE0A5C5F180}" type="pres">
      <dgm:prSet presAssocID="{DF44CC2A-CC0F-1E40-84F4-CAD66FE37930}" presName="spVertical3" presStyleCnt="0"/>
      <dgm:spPr/>
    </dgm:pt>
    <dgm:pt modelId="{A740D859-40F1-7B4C-89D0-20FC12D024B7}" type="pres">
      <dgm:prSet presAssocID="{C155B33D-BA14-AA49-9944-6B3F2DDB432C}" presName="space" presStyleCnt="0"/>
      <dgm:spPr/>
    </dgm:pt>
    <dgm:pt modelId="{574C45CE-5AAC-094D-A56E-2B1F93AE98F5}" type="pres">
      <dgm:prSet presAssocID="{5C4A79D7-6ED0-2542-B585-542A10CDB450}" presName="linV" presStyleCnt="0"/>
      <dgm:spPr/>
    </dgm:pt>
    <dgm:pt modelId="{64CB1E7E-67D9-CE49-B889-F52A45F7C84C}" type="pres">
      <dgm:prSet presAssocID="{5C4A79D7-6ED0-2542-B585-542A10CDB450}" presName="spVertical1" presStyleCnt="0"/>
      <dgm:spPr/>
    </dgm:pt>
    <dgm:pt modelId="{5AE8B7B6-C938-8549-834A-D32A8B17858D}" type="pres">
      <dgm:prSet presAssocID="{5C4A79D7-6ED0-2542-B585-542A10CDB450}" presName="parTx" presStyleLbl="revTx" presStyleIdx="2" presStyleCnt="4" custScaleX="100585" custScaleY="84152" custLinFactNeighborX="-23768" custLinFactNeighborY="30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B1AD2-474C-6347-9831-FF61AC884AAD}" type="pres">
      <dgm:prSet presAssocID="{5C4A79D7-6ED0-2542-B585-542A10CDB450}" presName="spVertical2" presStyleCnt="0"/>
      <dgm:spPr/>
    </dgm:pt>
    <dgm:pt modelId="{6D4AE300-91B8-824C-A4E8-EB1CBFAD142A}" type="pres">
      <dgm:prSet presAssocID="{5C4A79D7-6ED0-2542-B585-542A10CDB450}" presName="spVertical3" presStyleCnt="0"/>
      <dgm:spPr/>
    </dgm:pt>
    <dgm:pt modelId="{E1A05232-CFC8-5243-86D3-CB6344F25333}" type="pres">
      <dgm:prSet presAssocID="{B2832AC7-20E4-4B4F-B6B3-60CCF058FD38}" presName="space" presStyleCnt="0"/>
      <dgm:spPr/>
    </dgm:pt>
    <dgm:pt modelId="{4F267630-D9A5-6746-8FA3-A15C3152CB07}" type="pres">
      <dgm:prSet presAssocID="{EC5E0AE1-15CC-274E-9061-8B0136FF077B}" presName="linV" presStyleCnt="0"/>
      <dgm:spPr/>
    </dgm:pt>
    <dgm:pt modelId="{4E2E0381-DF35-B34F-85E8-185FB21F5B9B}" type="pres">
      <dgm:prSet presAssocID="{EC5E0AE1-15CC-274E-9061-8B0136FF077B}" presName="spVertical1" presStyleCnt="0"/>
      <dgm:spPr/>
    </dgm:pt>
    <dgm:pt modelId="{AC678B9B-618E-CD4D-AFE7-4BC73FE89DC6}" type="pres">
      <dgm:prSet presAssocID="{EC5E0AE1-15CC-274E-9061-8B0136FF077B}" presName="parTx" presStyleLbl="revTx" presStyleIdx="3" presStyleCnt="4" custScaleX="110621" custScaleY="114110" custLinFactNeighborX="-4428" custLinFactNeighborY="30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ED376-65A2-9C4B-8A76-11231F8396D7}" type="pres">
      <dgm:prSet presAssocID="{EC5E0AE1-15CC-274E-9061-8B0136FF077B}" presName="spVertical2" presStyleCnt="0"/>
      <dgm:spPr/>
    </dgm:pt>
    <dgm:pt modelId="{622ED0E5-28C5-5B47-873C-92AC4633680E}" type="pres">
      <dgm:prSet presAssocID="{EC5E0AE1-15CC-274E-9061-8B0136FF077B}" presName="spVertical3" presStyleCnt="0"/>
      <dgm:spPr/>
    </dgm:pt>
    <dgm:pt modelId="{9FDFD0A1-0607-AC43-87FE-6AF1424E25F6}" type="pres">
      <dgm:prSet presAssocID="{F326A647-380B-0E4E-B5A1-F61AE47FD98B}" presName="padding2" presStyleCnt="0"/>
      <dgm:spPr/>
    </dgm:pt>
    <dgm:pt modelId="{821252F2-973C-FD47-8D87-C19820FF7D90}" type="pres">
      <dgm:prSet presAssocID="{F326A647-380B-0E4E-B5A1-F61AE47FD98B}" presName="negArrow" presStyleCnt="0"/>
      <dgm:spPr/>
    </dgm:pt>
    <dgm:pt modelId="{61EE209B-BE72-D14F-8118-17FFE0BFE895}" type="pres">
      <dgm:prSet presAssocID="{F326A647-380B-0E4E-B5A1-F61AE47FD98B}" presName="backgroundArrow" presStyleLbl="node1" presStyleIdx="0" presStyleCnt="1" custLinFactNeighborX="-15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</dgm:ptLst>
  <dgm:cxnLst>
    <dgm:cxn modelId="{FF040717-3111-504F-98A2-FA34E4360944}" srcId="{F326A647-380B-0E4E-B5A1-F61AE47FD98B}" destId="{05013FC2-AD0E-AE4B-AA54-720B3B81CA8E}" srcOrd="0" destOrd="0" parTransId="{D3704296-ED27-7F43-BEF6-5440A200461C}" sibTransId="{CEF81DE0-5AA7-0E4A-9A65-1B202B6B3B6D}"/>
    <dgm:cxn modelId="{FE28EBD1-C6AA-FD48-8AB3-346784B7710A}" type="presOf" srcId="{EC5E0AE1-15CC-274E-9061-8B0136FF077B}" destId="{AC678B9B-618E-CD4D-AFE7-4BC73FE89DC6}" srcOrd="0" destOrd="0" presId="urn:microsoft.com/office/officeart/2005/8/layout/hProcess3"/>
    <dgm:cxn modelId="{C6648E42-D84A-4844-A7AA-5F64DE5E6761}" type="presOf" srcId="{5C4A79D7-6ED0-2542-B585-542A10CDB450}" destId="{5AE8B7B6-C938-8549-834A-D32A8B17858D}" srcOrd="0" destOrd="0" presId="urn:microsoft.com/office/officeart/2005/8/layout/hProcess3"/>
    <dgm:cxn modelId="{9C90A8A7-2F84-CE46-887D-0C2856C15843}" type="presOf" srcId="{05013FC2-AD0E-AE4B-AA54-720B3B81CA8E}" destId="{69BE050F-4B95-4D48-9345-ABC622F69D20}" srcOrd="0" destOrd="0" presId="urn:microsoft.com/office/officeart/2005/8/layout/hProcess3"/>
    <dgm:cxn modelId="{57F2B26C-BDC9-8D49-B30E-723D8885B9CB}" srcId="{F326A647-380B-0E4E-B5A1-F61AE47FD98B}" destId="{DF44CC2A-CC0F-1E40-84F4-CAD66FE37930}" srcOrd="1" destOrd="0" parTransId="{1155F49F-D44F-A941-ACD9-6A49457C046E}" sibTransId="{C155B33D-BA14-AA49-9944-6B3F2DDB432C}"/>
    <dgm:cxn modelId="{6D77712C-7785-B549-9489-6FE72140C961}" type="presOf" srcId="{DF44CC2A-CC0F-1E40-84F4-CAD66FE37930}" destId="{58666FA9-BD69-6F49-AEC5-1B7E081EDBCA}" srcOrd="0" destOrd="0" presId="urn:microsoft.com/office/officeart/2005/8/layout/hProcess3"/>
    <dgm:cxn modelId="{055F3C6A-C0E1-3E41-BD7E-8D355A6B6629}" srcId="{F326A647-380B-0E4E-B5A1-F61AE47FD98B}" destId="{EC5E0AE1-15CC-274E-9061-8B0136FF077B}" srcOrd="3" destOrd="0" parTransId="{EB6DD0C5-BEDF-2141-B4CA-BC64A9B65963}" sibTransId="{90826899-AB84-5244-8BCC-1BC73493F9F0}"/>
    <dgm:cxn modelId="{7BEB8B30-CB82-284F-B6B3-DE7CF1F3FDD6}" type="presOf" srcId="{F326A647-380B-0E4E-B5A1-F61AE47FD98B}" destId="{3BFFCE05-2278-6747-A6ED-325324DB4199}" srcOrd="0" destOrd="0" presId="urn:microsoft.com/office/officeart/2005/8/layout/hProcess3"/>
    <dgm:cxn modelId="{17A5BD15-92FE-E04F-B16D-0E113D85A795}" srcId="{F326A647-380B-0E4E-B5A1-F61AE47FD98B}" destId="{5C4A79D7-6ED0-2542-B585-542A10CDB450}" srcOrd="2" destOrd="0" parTransId="{8542A054-8A9B-8C47-907B-2F3B8041D6B5}" sibTransId="{B2832AC7-20E4-4B4F-B6B3-60CCF058FD38}"/>
    <dgm:cxn modelId="{50E6B76A-B5F6-9F40-9057-F990DA1B33C8}" type="presParOf" srcId="{3BFFCE05-2278-6747-A6ED-325324DB4199}" destId="{E2644399-6859-A24D-BF9C-3D130A906C47}" srcOrd="0" destOrd="0" presId="urn:microsoft.com/office/officeart/2005/8/layout/hProcess3"/>
    <dgm:cxn modelId="{FE22A133-B7B1-B141-8FBD-CEAF66E340DE}" type="presParOf" srcId="{3BFFCE05-2278-6747-A6ED-325324DB4199}" destId="{3F40CE29-1D3E-2746-9DF3-3A2F5B27037C}" srcOrd="1" destOrd="0" presId="urn:microsoft.com/office/officeart/2005/8/layout/hProcess3"/>
    <dgm:cxn modelId="{32575CCC-3115-C849-9D64-8F4915314D3E}" type="presParOf" srcId="{3F40CE29-1D3E-2746-9DF3-3A2F5B27037C}" destId="{D9D25DC6-594B-CC4A-BFAD-D306C7E61FC7}" srcOrd="0" destOrd="0" presId="urn:microsoft.com/office/officeart/2005/8/layout/hProcess3"/>
    <dgm:cxn modelId="{821B090A-E810-B943-9469-C82EBB518918}" type="presParOf" srcId="{3F40CE29-1D3E-2746-9DF3-3A2F5B27037C}" destId="{FA1857D1-578B-064F-B929-C409E52C9447}" srcOrd="1" destOrd="0" presId="urn:microsoft.com/office/officeart/2005/8/layout/hProcess3"/>
    <dgm:cxn modelId="{FD1AE093-F15D-5040-AE11-86234BDD6818}" type="presParOf" srcId="{FA1857D1-578B-064F-B929-C409E52C9447}" destId="{9455058A-8F83-874D-8440-AA365E7E7166}" srcOrd="0" destOrd="0" presId="urn:microsoft.com/office/officeart/2005/8/layout/hProcess3"/>
    <dgm:cxn modelId="{F6DC4201-0C77-8A4B-8B82-49CB76685C03}" type="presParOf" srcId="{FA1857D1-578B-064F-B929-C409E52C9447}" destId="{69BE050F-4B95-4D48-9345-ABC622F69D20}" srcOrd="1" destOrd="0" presId="urn:microsoft.com/office/officeart/2005/8/layout/hProcess3"/>
    <dgm:cxn modelId="{E5216CA4-C345-A544-9BEF-685EFE9E6877}" type="presParOf" srcId="{FA1857D1-578B-064F-B929-C409E52C9447}" destId="{02FD0208-C8AE-B241-A746-2765F0A79202}" srcOrd="2" destOrd="0" presId="urn:microsoft.com/office/officeart/2005/8/layout/hProcess3"/>
    <dgm:cxn modelId="{8A1281CE-2AAF-5C41-B75B-7F5E3B19B273}" type="presParOf" srcId="{FA1857D1-578B-064F-B929-C409E52C9447}" destId="{CA3095ED-5DCD-974A-AD1F-3D98CDFBBE06}" srcOrd="3" destOrd="0" presId="urn:microsoft.com/office/officeart/2005/8/layout/hProcess3"/>
    <dgm:cxn modelId="{F9DC90FD-511A-1B42-9B2D-962D7B2A3862}" type="presParOf" srcId="{3F40CE29-1D3E-2746-9DF3-3A2F5B27037C}" destId="{170F0495-7A3F-2A41-83E4-34646F367641}" srcOrd="2" destOrd="0" presId="urn:microsoft.com/office/officeart/2005/8/layout/hProcess3"/>
    <dgm:cxn modelId="{FC8C2DF5-CA97-A242-93D1-7392B8CE2FA4}" type="presParOf" srcId="{3F40CE29-1D3E-2746-9DF3-3A2F5B27037C}" destId="{5BD10CD0-27EF-A44B-903B-89CD5A4AD311}" srcOrd="3" destOrd="0" presId="urn:microsoft.com/office/officeart/2005/8/layout/hProcess3"/>
    <dgm:cxn modelId="{AC8562FD-4E3D-4E4E-8699-51AA985D890F}" type="presParOf" srcId="{5BD10CD0-27EF-A44B-903B-89CD5A4AD311}" destId="{01E9DB25-0850-8540-A97C-09E1ECD89526}" srcOrd="0" destOrd="0" presId="urn:microsoft.com/office/officeart/2005/8/layout/hProcess3"/>
    <dgm:cxn modelId="{73957D42-8E48-3F4C-B40C-325C5A834FDF}" type="presParOf" srcId="{5BD10CD0-27EF-A44B-903B-89CD5A4AD311}" destId="{58666FA9-BD69-6F49-AEC5-1B7E081EDBCA}" srcOrd="1" destOrd="0" presId="urn:microsoft.com/office/officeart/2005/8/layout/hProcess3"/>
    <dgm:cxn modelId="{99790E58-D560-844E-B068-6E034DC19637}" type="presParOf" srcId="{5BD10CD0-27EF-A44B-903B-89CD5A4AD311}" destId="{D48FCAAF-3316-8A4B-A471-E3C7666E9EE6}" srcOrd="2" destOrd="0" presId="urn:microsoft.com/office/officeart/2005/8/layout/hProcess3"/>
    <dgm:cxn modelId="{19CB5113-5425-FF4A-8255-C41B40CCE69B}" type="presParOf" srcId="{5BD10CD0-27EF-A44B-903B-89CD5A4AD311}" destId="{E6CA60EF-35CF-884F-86CC-9DE0A5C5F180}" srcOrd="3" destOrd="0" presId="urn:microsoft.com/office/officeart/2005/8/layout/hProcess3"/>
    <dgm:cxn modelId="{D4D44B5A-CC41-C040-87EE-B82CA607E20F}" type="presParOf" srcId="{3F40CE29-1D3E-2746-9DF3-3A2F5B27037C}" destId="{A740D859-40F1-7B4C-89D0-20FC12D024B7}" srcOrd="4" destOrd="0" presId="urn:microsoft.com/office/officeart/2005/8/layout/hProcess3"/>
    <dgm:cxn modelId="{47194139-BAA3-F84B-A951-530254BA0D65}" type="presParOf" srcId="{3F40CE29-1D3E-2746-9DF3-3A2F5B27037C}" destId="{574C45CE-5AAC-094D-A56E-2B1F93AE98F5}" srcOrd="5" destOrd="0" presId="urn:microsoft.com/office/officeart/2005/8/layout/hProcess3"/>
    <dgm:cxn modelId="{00B1879A-B2AF-1346-9377-865A199F0ABC}" type="presParOf" srcId="{574C45CE-5AAC-094D-A56E-2B1F93AE98F5}" destId="{64CB1E7E-67D9-CE49-B889-F52A45F7C84C}" srcOrd="0" destOrd="0" presId="urn:microsoft.com/office/officeart/2005/8/layout/hProcess3"/>
    <dgm:cxn modelId="{7E822FD3-7771-0546-873A-EFF663E7A27B}" type="presParOf" srcId="{574C45CE-5AAC-094D-A56E-2B1F93AE98F5}" destId="{5AE8B7B6-C938-8549-834A-D32A8B17858D}" srcOrd="1" destOrd="0" presId="urn:microsoft.com/office/officeart/2005/8/layout/hProcess3"/>
    <dgm:cxn modelId="{730C56F2-936C-2642-B6C4-C2DCE6367FDC}" type="presParOf" srcId="{574C45CE-5AAC-094D-A56E-2B1F93AE98F5}" destId="{B4CB1AD2-474C-6347-9831-FF61AC884AAD}" srcOrd="2" destOrd="0" presId="urn:microsoft.com/office/officeart/2005/8/layout/hProcess3"/>
    <dgm:cxn modelId="{C31EA406-6F4F-8C4E-8C09-891494168D53}" type="presParOf" srcId="{574C45CE-5AAC-094D-A56E-2B1F93AE98F5}" destId="{6D4AE300-91B8-824C-A4E8-EB1CBFAD142A}" srcOrd="3" destOrd="0" presId="urn:microsoft.com/office/officeart/2005/8/layout/hProcess3"/>
    <dgm:cxn modelId="{13D6A1DE-C123-334E-BD4D-4EE534CEB121}" type="presParOf" srcId="{3F40CE29-1D3E-2746-9DF3-3A2F5B27037C}" destId="{E1A05232-CFC8-5243-86D3-CB6344F25333}" srcOrd="6" destOrd="0" presId="urn:microsoft.com/office/officeart/2005/8/layout/hProcess3"/>
    <dgm:cxn modelId="{B067D083-25F6-D248-AF1F-633440C5CBEE}" type="presParOf" srcId="{3F40CE29-1D3E-2746-9DF3-3A2F5B27037C}" destId="{4F267630-D9A5-6746-8FA3-A15C3152CB07}" srcOrd="7" destOrd="0" presId="urn:microsoft.com/office/officeart/2005/8/layout/hProcess3"/>
    <dgm:cxn modelId="{479F8899-6E64-0943-8437-FB17DF3D6EC0}" type="presParOf" srcId="{4F267630-D9A5-6746-8FA3-A15C3152CB07}" destId="{4E2E0381-DF35-B34F-85E8-185FB21F5B9B}" srcOrd="0" destOrd="0" presId="urn:microsoft.com/office/officeart/2005/8/layout/hProcess3"/>
    <dgm:cxn modelId="{5186F81C-334A-DD4C-BD3C-09EB7728E96C}" type="presParOf" srcId="{4F267630-D9A5-6746-8FA3-A15C3152CB07}" destId="{AC678B9B-618E-CD4D-AFE7-4BC73FE89DC6}" srcOrd="1" destOrd="0" presId="urn:microsoft.com/office/officeart/2005/8/layout/hProcess3"/>
    <dgm:cxn modelId="{28D11893-8F44-8D44-A690-940F20403C0F}" type="presParOf" srcId="{4F267630-D9A5-6746-8FA3-A15C3152CB07}" destId="{5B9ED376-65A2-9C4B-8A76-11231F8396D7}" srcOrd="2" destOrd="0" presId="urn:microsoft.com/office/officeart/2005/8/layout/hProcess3"/>
    <dgm:cxn modelId="{C959AFFD-0FFC-194D-85C4-BF28C3526AEB}" type="presParOf" srcId="{4F267630-D9A5-6746-8FA3-A15C3152CB07}" destId="{622ED0E5-28C5-5B47-873C-92AC4633680E}" srcOrd="3" destOrd="0" presId="urn:microsoft.com/office/officeart/2005/8/layout/hProcess3"/>
    <dgm:cxn modelId="{7FFB3D66-FFA3-2044-A9F2-47E223151372}" type="presParOf" srcId="{3F40CE29-1D3E-2746-9DF3-3A2F5B27037C}" destId="{9FDFD0A1-0607-AC43-87FE-6AF1424E25F6}" srcOrd="8" destOrd="0" presId="urn:microsoft.com/office/officeart/2005/8/layout/hProcess3"/>
    <dgm:cxn modelId="{C5F702A7-8099-2441-B8AD-B04D44916899}" type="presParOf" srcId="{3F40CE29-1D3E-2746-9DF3-3A2F5B27037C}" destId="{821252F2-973C-FD47-8D87-C19820FF7D90}" srcOrd="9" destOrd="0" presId="urn:microsoft.com/office/officeart/2005/8/layout/hProcess3"/>
    <dgm:cxn modelId="{621C1633-1E0D-F547-B903-7C27294FF62D}" type="presParOf" srcId="{3F40CE29-1D3E-2746-9DF3-3A2F5B27037C}" destId="{61EE209B-BE72-D14F-8118-17FFE0BFE895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D862E5-9EF3-4964-B38D-4E5B968F017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F19A10-4546-4322-93D9-DE9604EA0256}">
      <dgm:prSet phldrT="[Text]" custT="1"/>
      <dgm:spPr>
        <a:solidFill>
          <a:schemeClr val="bg1"/>
        </a:solidFill>
        <a:ln w="28575">
          <a:solidFill>
            <a:schemeClr val="tx1"/>
          </a:solidFill>
        </a:ln>
      </dgm:spPr>
      <dgm:t>
        <a:bodyPr lIns="0" tIns="0" rIns="0" bIns="0"/>
        <a:lstStyle/>
        <a:p>
          <a:pPr>
            <a:spcAft>
              <a:spcPts val="600"/>
            </a:spcAft>
          </a:pPr>
          <a:r>
            <a:rPr lang="en-US" sz="2800" dirty="0" smtClean="0">
              <a:latin typeface="+mj-lt"/>
            </a:rPr>
            <a:t>Shea Writer</a:t>
          </a:r>
        </a:p>
        <a:p>
          <a:pPr>
            <a:spcAft>
              <a:spcPts val="600"/>
            </a:spcAft>
          </a:pPr>
          <a:r>
            <a:rPr lang="en-US" sz="2000" dirty="0" smtClean="0">
              <a:latin typeface="+mj-lt"/>
            </a:rPr>
            <a:t> Founder; CEO</a:t>
          </a:r>
          <a:endParaRPr lang="en-US" sz="2000" dirty="0">
            <a:latin typeface="+mj-lt"/>
          </a:endParaRPr>
        </a:p>
      </dgm:t>
    </dgm:pt>
    <dgm:pt modelId="{6F8CE29D-4202-4D3A-AFE1-1E87278FEFF7}" type="parTrans" cxnId="{FB811BB8-C7E0-46E1-8E70-D144EBA6B078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14567D14-CF18-40C6-911E-A0ABCB02ECC7}" type="sibTrans" cxnId="{FB811BB8-C7E0-46E1-8E70-D144EBA6B078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63382845-8C9D-42FA-914D-8EE92827973B}">
      <dgm:prSet phldrT="[Text]" custT="1"/>
      <dgm:spPr>
        <a:solidFill>
          <a:schemeClr val="accent2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en-US" sz="1400" dirty="0" smtClean="0">
              <a:solidFill>
                <a:schemeClr val="bg1"/>
              </a:solidFill>
              <a:latin typeface="+mj-lt"/>
            </a:rPr>
            <a:t>10+ years of experience as a successful entrepreneur in the field of internet technologies.</a:t>
          </a:r>
          <a:endParaRPr lang="en-US" sz="1400" dirty="0">
            <a:solidFill>
              <a:schemeClr val="bg1"/>
            </a:solidFill>
            <a:latin typeface="+mj-lt"/>
          </a:endParaRPr>
        </a:p>
      </dgm:t>
    </dgm:pt>
    <dgm:pt modelId="{0D2F405A-87D6-486C-A355-27655F7C8A70}" type="parTrans" cxnId="{7321F968-340E-44E0-85BE-C5BFF07E0A5F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EEBE0DE7-0641-4450-BAD5-5B040136C73E}" type="sibTrans" cxnId="{7321F968-340E-44E0-85BE-C5BFF07E0A5F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7B3DDA43-D87C-4098-9C87-7B4080648931}">
      <dgm:prSet phldrT="[Text]" custT="1"/>
      <dgm:spPr>
        <a:solidFill>
          <a:schemeClr val="accent2"/>
        </a:solidFill>
      </dgm:spPr>
      <dgm:t>
        <a:bodyPr lIns="0" tIns="0" rIns="0" bIns="0"/>
        <a:lstStyle/>
        <a:p>
          <a:pPr algn="ctr" rtl="0">
            <a:spcAft>
              <a:spcPts val="1200"/>
            </a:spcAft>
          </a:pPr>
          <a:r>
            <a:rPr lang="en-US" sz="1400" dirty="0" smtClean="0"/>
            <a:t>Multi-national patent holder in the field of remote identity verification.</a:t>
          </a:r>
        </a:p>
        <a:p>
          <a:pPr algn="ctr" rtl="0">
            <a:spcAft>
              <a:spcPts val="1200"/>
            </a:spcAft>
          </a:pPr>
          <a:r>
            <a:rPr lang="en-US" sz="1400" dirty="0" smtClean="0"/>
            <a:t>Experienced in taking product ideas from inception to market launch (</a:t>
          </a:r>
          <a:r>
            <a:rPr lang="en-US" sz="1400" dirty="0" err="1" smtClean="0"/>
            <a:t>photo.BANGK</a:t>
          </a:r>
          <a:r>
            <a:rPr lang="en-US" sz="1400" dirty="0" smtClean="0"/>
            <a:t>!, </a:t>
          </a:r>
          <a:r>
            <a:rPr lang="en-US" sz="1400" dirty="0" err="1" smtClean="0"/>
            <a:t>Peephole.Online</a:t>
          </a:r>
          <a:r>
            <a:rPr lang="en-US" sz="1400" dirty="0" smtClean="0"/>
            <a:t>, and more.)</a:t>
          </a:r>
        </a:p>
      </dgm:t>
    </dgm:pt>
    <dgm:pt modelId="{9CEB37D8-67FE-41FC-A9D8-4E5B4E6381FC}" type="parTrans" cxnId="{317F56A8-1AAB-4AB8-B54E-447EC1E910D8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6BB4D981-7B91-4F7F-89DA-8E4A530A1C50}" type="sibTrans" cxnId="{317F56A8-1AAB-4AB8-B54E-447EC1E910D8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2CFED16F-1EA8-4C0C-8707-F91CD4D7574B}">
      <dgm:prSet phldrT="[Text]" custT="1"/>
      <dgm:spPr>
        <a:solidFill>
          <a:schemeClr val="bg1"/>
        </a:solidFill>
        <a:ln w="28575">
          <a:solidFill>
            <a:schemeClr val="tx1"/>
          </a:solidFill>
        </a:ln>
      </dgm:spPr>
      <dgm:t>
        <a:bodyPr lIns="0" tIns="0" rIns="0" bIns="0"/>
        <a:lstStyle/>
        <a:p>
          <a:pPr>
            <a:spcAft>
              <a:spcPts val="600"/>
            </a:spcAft>
          </a:pPr>
          <a:r>
            <a:rPr lang="en-US" sz="2800" b="0" dirty="0" smtClean="0"/>
            <a:t>Peter Malliaras </a:t>
          </a:r>
        </a:p>
        <a:p>
          <a:pPr>
            <a:spcAft>
              <a:spcPts val="600"/>
            </a:spcAft>
          </a:pPr>
          <a:r>
            <a:rPr lang="en-US" sz="2000" baseline="0" dirty="0" smtClean="0">
              <a:solidFill>
                <a:schemeClr val="tx1"/>
              </a:solidFill>
              <a:latin typeface="+mj-lt"/>
            </a:rPr>
            <a:t>Customer Support Manager</a:t>
          </a:r>
          <a:endParaRPr lang="en-US" sz="2000" dirty="0">
            <a:latin typeface="+mj-lt"/>
          </a:endParaRPr>
        </a:p>
      </dgm:t>
    </dgm:pt>
    <dgm:pt modelId="{F22090D7-0E40-4C6C-8852-FCFF3F61BC31}" type="parTrans" cxnId="{6BBF4D8F-2D42-4CC7-8594-80652B068412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40B4E543-1BCE-40DD-8B53-C9F1CFAA5502}" type="sibTrans" cxnId="{6BBF4D8F-2D42-4CC7-8594-80652B068412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8C9E4C65-2517-4D65-B78B-D20FD1014F2F}">
      <dgm:prSet phldrT="[Text]" custT="1"/>
      <dgm:spPr>
        <a:solidFill>
          <a:schemeClr val="accent2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400" dirty="0" smtClean="0"/>
            <a:t>13+ years of experience owning and managing successful businesses.</a:t>
          </a:r>
          <a:endParaRPr lang="en-US" sz="1400" dirty="0">
            <a:solidFill>
              <a:schemeClr val="bg1"/>
            </a:solidFill>
            <a:latin typeface="+mj-lt"/>
          </a:endParaRPr>
        </a:p>
      </dgm:t>
    </dgm:pt>
    <dgm:pt modelId="{F61E3B8D-A8CB-4F94-932F-F9042D2B95A6}" type="parTrans" cxnId="{8E536B05-F481-4B8B-897C-2D16883AC889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E491586B-85B5-42C4-85E6-C2C431556967}" type="sibTrans" cxnId="{8E536B05-F481-4B8B-897C-2D16883AC889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74747F6E-21C8-473D-8298-B1F1088CEDEA}">
      <dgm:prSet phldrT="[Text]" custT="1"/>
      <dgm:spPr>
        <a:solidFill>
          <a:schemeClr val="accent2"/>
        </a:solidFill>
      </dgm:spPr>
      <dgm:t>
        <a:bodyPr lIns="0" tIns="0" rIns="0" bIns="0"/>
        <a:lstStyle/>
        <a:p>
          <a:pPr>
            <a:spcBef>
              <a:spcPct val="0"/>
            </a:spcBef>
            <a:spcAft>
              <a:spcPts val="1200"/>
            </a:spcAft>
          </a:pPr>
          <a:r>
            <a:rPr lang="en-US" sz="1400" dirty="0" smtClean="0"/>
            <a:t>4+ years experience with setting up a system for detecting online fraud in the online space for Myer.</a:t>
          </a:r>
        </a:p>
        <a:p>
          <a:pPr>
            <a:spcBef>
              <a:spcPct val="0"/>
            </a:spcBef>
            <a:spcAft>
              <a:spcPts val="1200"/>
            </a:spcAft>
          </a:pPr>
          <a:r>
            <a:rPr lang="en-US" sz="1400" dirty="0" smtClean="0"/>
            <a:t>Was an analyst in the Criminal Intelligence Unit for the Victoria Police Force</a:t>
          </a:r>
        </a:p>
      </dgm:t>
    </dgm:pt>
    <dgm:pt modelId="{2B7096D0-984D-4E9A-B5B2-679111D5FCB6}" type="parTrans" cxnId="{EFF86054-7223-419E-9F71-F7E5C307D9F6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90D6A1FF-4A9D-4324-B6D0-1DE825D56E9C}" type="sibTrans" cxnId="{EFF86054-7223-419E-9F71-F7E5C307D9F6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D577DF1F-3DE0-424C-839A-778DFECB0EDB}">
      <dgm:prSet phldrT="[Text]" custT="1"/>
      <dgm:spPr>
        <a:solidFill>
          <a:schemeClr val="bg1"/>
        </a:solidFill>
        <a:ln w="28575">
          <a:solidFill>
            <a:schemeClr val="tx1"/>
          </a:solidFill>
        </a:ln>
      </dgm:spPr>
      <dgm:t>
        <a:bodyPr lIns="0" tIns="0" rIns="0" bIns="0"/>
        <a:lstStyle/>
        <a:p>
          <a:pPr>
            <a:spcAft>
              <a:spcPts val="600"/>
            </a:spcAft>
          </a:pPr>
          <a:r>
            <a:rPr lang="en-US" sz="2800" b="0" dirty="0" smtClean="0"/>
            <a:t>Mohammad </a:t>
          </a:r>
          <a:r>
            <a:rPr lang="en-US" sz="2800" b="0" dirty="0" err="1" smtClean="0"/>
            <a:t>Shahid</a:t>
          </a:r>
          <a:r>
            <a:rPr lang="en-US" sz="2800" b="0" dirty="0" smtClean="0"/>
            <a:t> Ulla</a:t>
          </a:r>
        </a:p>
        <a:p>
          <a:pPr>
            <a:spcAft>
              <a:spcPts val="600"/>
            </a:spcAft>
          </a:pPr>
          <a:r>
            <a:rPr lang="en-US" sz="2000" baseline="0" dirty="0" smtClean="0">
              <a:solidFill>
                <a:schemeClr val="tx1"/>
              </a:solidFill>
              <a:latin typeface="+mj-lt"/>
            </a:rPr>
            <a:t>Sr. Software Engineer</a:t>
          </a:r>
          <a:endParaRPr lang="en-US" sz="2000" dirty="0">
            <a:latin typeface="+mj-lt"/>
          </a:endParaRPr>
        </a:p>
      </dgm:t>
    </dgm:pt>
    <dgm:pt modelId="{622E9640-1CD4-4FF5-8A2C-A00265E33C56}" type="parTrans" cxnId="{6157AB49-1840-43FC-AAEE-0118097D86F8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D5D3C444-A754-43B0-A35E-14BA7D1B1606}" type="sibTrans" cxnId="{6157AB49-1840-43FC-AAEE-0118097D86F8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1E61AB82-916E-4B2A-9EF1-B5D3967903D4}">
      <dgm:prSet phldrT="[Text]"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400" baseline="0" dirty="0" smtClean="0">
              <a:solidFill>
                <a:schemeClr val="bg1"/>
              </a:solidFill>
              <a:latin typeface="+mj-lt"/>
            </a:rPr>
            <a:t>8+ years of software design and development experience.</a:t>
          </a:r>
          <a:endParaRPr lang="en-US" sz="1400" dirty="0">
            <a:solidFill>
              <a:schemeClr val="bg1"/>
            </a:solidFill>
            <a:latin typeface="+mj-lt"/>
          </a:endParaRPr>
        </a:p>
      </dgm:t>
    </dgm:pt>
    <dgm:pt modelId="{6287E0A7-235D-430D-9D18-EC580890386D}" type="parTrans" cxnId="{63234BD0-0EF6-440D-BE99-501ABCAD4AA7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605252BC-7176-4B42-AC26-5E897512DF0C}" type="sibTrans" cxnId="{63234BD0-0EF6-440D-BE99-501ABCAD4AA7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D352BA04-A9F9-40A2-801D-B710EC4A5E90}">
      <dgm:prSet phldrT="[Text]" custT="1"/>
      <dgm:spPr>
        <a:solidFill>
          <a:schemeClr val="accent2"/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1400" dirty="0" smtClean="0">
              <a:solidFill>
                <a:schemeClr val="bg1"/>
              </a:solidFill>
              <a:latin typeface="+mj-lt"/>
            </a:rPr>
            <a:t>Proficient in the following programming languages: </a:t>
          </a:r>
          <a:r>
            <a:rPr lang="en-US" sz="1400" dirty="0" smtClean="0"/>
            <a:t>C#, ASP.NET, MVC, PHP, Java, Objective C, MS SQL Server, </a:t>
          </a:r>
          <a:r>
            <a:rPr lang="en-US" sz="1400" dirty="0" err="1" smtClean="0"/>
            <a:t>MySql</a:t>
          </a:r>
          <a:r>
            <a:rPr lang="en-US" sz="1400" dirty="0" smtClean="0"/>
            <a:t>, HTML, CSS, JS, jQuery, UML and more.</a:t>
          </a:r>
          <a:endParaRPr lang="en-US" sz="1400" baseline="0" dirty="0" smtClean="0">
            <a:solidFill>
              <a:schemeClr val="bg1"/>
            </a:solidFill>
            <a:latin typeface="+mj-lt"/>
          </a:endParaRPr>
        </a:p>
      </dgm:t>
    </dgm:pt>
    <dgm:pt modelId="{DE9204FC-3177-4AE8-937C-CB2A7F126E72}" type="parTrans" cxnId="{23101051-C980-49F6-9864-B5A656442660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48398E4B-A98D-4EF4-9056-EFFD4A55964B}" type="sibTrans" cxnId="{23101051-C980-49F6-9864-B5A656442660}">
      <dgm:prSet/>
      <dgm:spPr/>
      <dgm:t>
        <a:bodyPr/>
        <a:lstStyle/>
        <a:p>
          <a:endParaRPr lang="en-US" sz="1600">
            <a:latin typeface="+mj-lt"/>
          </a:endParaRPr>
        </a:p>
      </dgm:t>
    </dgm:pt>
    <dgm:pt modelId="{3F7AB1D7-127D-4196-BBCA-641E27399B78}" type="pres">
      <dgm:prSet presAssocID="{3FD862E5-9EF3-4964-B38D-4E5B968F01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87540A-0E65-472D-BF25-1BF9C31C16FB}" type="pres">
      <dgm:prSet presAssocID="{18F19A10-4546-4322-93D9-DE9604EA0256}" presName="compNode" presStyleCnt="0"/>
      <dgm:spPr/>
    </dgm:pt>
    <dgm:pt modelId="{6BD74035-0AF1-4B52-871B-F1654B0B8BF2}" type="pres">
      <dgm:prSet presAssocID="{18F19A10-4546-4322-93D9-DE9604EA0256}" presName="aNode" presStyleLbl="bgShp" presStyleIdx="0" presStyleCnt="3" custScaleX="107018"/>
      <dgm:spPr/>
      <dgm:t>
        <a:bodyPr/>
        <a:lstStyle/>
        <a:p>
          <a:endParaRPr lang="en-US"/>
        </a:p>
      </dgm:t>
    </dgm:pt>
    <dgm:pt modelId="{EAE8F420-FE04-4339-9455-76ACAEA3DE14}" type="pres">
      <dgm:prSet presAssocID="{18F19A10-4546-4322-93D9-DE9604EA0256}" presName="textNode" presStyleLbl="bgShp" presStyleIdx="0" presStyleCnt="3"/>
      <dgm:spPr/>
      <dgm:t>
        <a:bodyPr/>
        <a:lstStyle/>
        <a:p>
          <a:endParaRPr lang="en-US"/>
        </a:p>
      </dgm:t>
    </dgm:pt>
    <dgm:pt modelId="{88D1BD8A-D909-4C27-8815-129A94E8D784}" type="pres">
      <dgm:prSet presAssocID="{18F19A10-4546-4322-93D9-DE9604EA0256}" presName="compChildNode" presStyleCnt="0"/>
      <dgm:spPr/>
    </dgm:pt>
    <dgm:pt modelId="{70D73B6D-BF1D-4F31-BF36-AF1D19E09E9A}" type="pres">
      <dgm:prSet presAssocID="{18F19A10-4546-4322-93D9-DE9604EA0256}" presName="theInnerList" presStyleCnt="0"/>
      <dgm:spPr/>
    </dgm:pt>
    <dgm:pt modelId="{F385D833-D0CE-4F2E-9ACE-62D4F67F852B}" type="pres">
      <dgm:prSet presAssocID="{63382845-8C9D-42FA-914D-8EE92827973B}" presName="childNode" presStyleLbl="node1" presStyleIdx="0" presStyleCnt="6" custScaleX="111418" custScaleY="98167" custLinFactNeighborX="-772" custLinFactNeighborY="-84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60D84-9B8C-457D-B7CF-F4A3CF807757}" type="pres">
      <dgm:prSet presAssocID="{63382845-8C9D-42FA-914D-8EE92827973B}" presName="aSpace2" presStyleCnt="0"/>
      <dgm:spPr/>
    </dgm:pt>
    <dgm:pt modelId="{686B3991-5F4C-4DB5-B438-B87A8CA2F5D8}" type="pres">
      <dgm:prSet presAssocID="{7B3DDA43-D87C-4098-9C87-7B4080648931}" presName="childNode" presStyleLbl="node1" presStyleIdx="1" presStyleCnt="6" custScaleX="125520" custScaleY="214919" custLinFactNeighborY="-24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F9ADD-AD87-4FC2-A4BB-F30A13B47C69}" type="pres">
      <dgm:prSet presAssocID="{18F19A10-4546-4322-93D9-DE9604EA0256}" presName="aSpace" presStyleCnt="0"/>
      <dgm:spPr/>
    </dgm:pt>
    <dgm:pt modelId="{C479102B-D94C-4774-9003-B7CA50886272}" type="pres">
      <dgm:prSet presAssocID="{2CFED16F-1EA8-4C0C-8707-F91CD4D7574B}" presName="compNode" presStyleCnt="0"/>
      <dgm:spPr/>
    </dgm:pt>
    <dgm:pt modelId="{76CB4ED1-B7ED-4B8A-9000-DCBC2D89A30E}" type="pres">
      <dgm:prSet presAssocID="{2CFED16F-1EA8-4C0C-8707-F91CD4D7574B}" presName="aNode" presStyleLbl="bgShp" presStyleIdx="1" presStyleCnt="3"/>
      <dgm:spPr/>
      <dgm:t>
        <a:bodyPr/>
        <a:lstStyle/>
        <a:p>
          <a:endParaRPr lang="en-US"/>
        </a:p>
      </dgm:t>
    </dgm:pt>
    <dgm:pt modelId="{42F98F3E-896A-4826-87C0-A8F6B54F78B0}" type="pres">
      <dgm:prSet presAssocID="{2CFED16F-1EA8-4C0C-8707-F91CD4D7574B}" presName="textNode" presStyleLbl="bgShp" presStyleIdx="1" presStyleCnt="3"/>
      <dgm:spPr/>
      <dgm:t>
        <a:bodyPr/>
        <a:lstStyle/>
        <a:p>
          <a:endParaRPr lang="en-US"/>
        </a:p>
      </dgm:t>
    </dgm:pt>
    <dgm:pt modelId="{5F0A6648-160C-47C5-B136-FAB5EB4B65CA}" type="pres">
      <dgm:prSet presAssocID="{2CFED16F-1EA8-4C0C-8707-F91CD4D7574B}" presName="compChildNode" presStyleCnt="0"/>
      <dgm:spPr/>
    </dgm:pt>
    <dgm:pt modelId="{30FDC6EC-AD37-4EE8-8B21-102B073EDBCF}" type="pres">
      <dgm:prSet presAssocID="{2CFED16F-1EA8-4C0C-8707-F91CD4D7574B}" presName="theInnerList" presStyleCnt="0"/>
      <dgm:spPr/>
    </dgm:pt>
    <dgm:pt modelId="{A1EC01E6-A3CD-482F-A31B-7F7D9C947093}" type="pres">
      <dgm:prSet presAssocID="{8C9E4C65-2517-4D65-B78B-D20FD1014F2F}" presName="childNode" presStyleLbl="node1" presStyleIdx="2" presStyleCnt="6" custScaleX="110451" custScaleY="57685" custLinFactNeighborX="407" custLinFactNeighborY="-723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64352-ECA5-4430-8940-EF8DB07EF5DA}" type="pres">
      <dgm:prSet presAssocID="{8C9E4C65-2517-4D65-B78B-D20FD1014F2F}" presName="aSpace2" presStyleCnt="0"/>
      <dgm:spPr/>
    </dgm:pt>
    <dgm:pt modelId="{91269B46-25F5-429E-A51F-B89A7A96D1D7}" type="pres">
      <dgm:prSet presAssocID="{74747F6E-21C8-473D-8298-B1F1088CEDEA}" presName="childNode" presStyleLbl="node1" presStyleIdx="3" presStyleCnt="6" custScaleX="116268" custScaleY="86146" custLinFactNeighborY="-75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EBC875-9311-4389-A83F-305A9461DBDB}" type="pres">
      <dgm:prSet presAssocID="{2CFED16F-1EA8-4C0C-8707-F91CD4D7574B}" presName="aSpace" presStyleCnt="0"/>
      <dgm:spPr/>
    </dgm:pt>
    <dgm:pt modelId="{C46A085C-85AE-4F02-A8B6-98DA858D709A}" type="pres">
      <dgm:prSet presAssocID="{D577DF1F-3DE0-424C-839A-778DFECB0EDB}" presName="compNode" presStyleCnt="0"/>
      <dgm:spPr/>
    </dgm:pt>
    <dgm:pt modelId="{336919AC-FEC5-4FBA-82C2-409691659F3B}" type="pres">
      <dgm:prSet presAssocID="{D577DF1F-3DE0-424C-839A-778DFECB0EDB}" presName="aNode" presStyleLbl="bgShp" presStyleIdx="2" presStyleCnt="3" custScaleX="110341"/>
      <dgm:spPr/>
      <dgm:t>
        <a:bodyPr/>
        <a:lstStyle/>
        <a:p>
          <a:endParaRPr lang="en-US"/>
        </a:p>
      </dgm:t>
    </dgm:pt>
    <dgm:pt modelId="{B8261E2A-84EC-4189-9371-217380B0DCB9}" type="pres">
      <dgm:prSet presAssocID="{D577DF1F-3DE0-424C-839A-778DFECB0EDB}" presName="textNode" presStyleLbl="bgShp" presStyleIdx="2" presStyleCnt="3"/>
      <dgm:spPr/>
      <dgm:t>
        <a:bodyPr/>
        <a:lstStyle/>
        <a:p>
          <a:endParaRPr lang="en-US"/>
        </a:p>
      </dgm:t>
    </dgm:pt>
    <dgm:pt modelId="{1CC96A2B-6B65-453E-8905-08FA73498051}" type="pres">
      <dgm:prSet presAssocID="{D577DF1F-3DE0-424C-839A-778DFECB0EDB}" presName="compChildNode" presStyleCnt="0"/>
      <dgm:spPr/>
    </dgm:pt>
    <dgm:pt modelId="{59160760-2216-422F-82BF-CEF97FFDAC11}" type="pres">
      <dgm:prSet presAssocID="{D577DF1F-3DE0-424C-839A-778DFECB0EDB}" presName="theInnerList" presStyleCnt="0"/>
      <dgm:spPr/>
    </dgm:pt>
    <dgm:pt modelId="{EE3251FE-D7FE-449F-B24C-6EA78D0510C7}" type="pres">
      <dgm:prSet presAssocID="{1E61AB82-916E-4B2A-9EF1-B5D3967903D4}" presName="childNode" presStyleLbl="node1" presStyleIdx="4" presStyleCnt="6" custScaleX="115598" custScaleY="60722" custLinFactNeighborX="-702" custLinFactNeighborY="-825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38E8CE-7E89-4290-8E0D-6C6A5465FBF1}" type="pres">
      <dgm:prSet presAssocID="{1E61AB82-916E-4B2A-9EF1-B5D3967903D4}" presName="aSpace2" presStyleCnt="0"/>
      <dgm:spPr/>
    </dgm:pt>
    <dgm:pt modelId="{39B81BB3-55FA-4566-AF06-5957361C5070}" type="pres">
      <dgm:prSet presAssocID="{D352BA04-A9F9-40A2-801D-B710EC4A5E90}" presName="childNode" presStyleLbl="node1" presStyleIdx="5" presStyleCnt="6" custScaleX="122410" custScaleY="90087" custLinFactNeighborX="-316" custLinFactNeighborY="-81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F86054-7223-419E-9F71-F7E5C307D9F6}" srcId="{2CFED16F-1EA8-4C0C-8707-F91CD4D7574B}" destId="{74747F6E-21C8-473D-8298-B1F1088CEDEA}" srcOrd="1" destOrd="0" parTransId="{2B7096D0-984D-4E9A-B5B2-679111D5FCB6}" sibTransId="{90D6A1FF-4A9D-4324-B6D0-1DE825D56E9C}"/>
    <dgm:cxn modelId="{23101051-C980-49F6-9864-B5A656442660}" srcId="{D577DF1F-3DE0-424C-839A-778DFECB0EDB}" destId="{D352BA04-A9F9-40A2-801D-B710EC4A5E90}" srcOrd="1" destOrd="0" parTransId="{DE9204FC-3177-4AE8-937C-CB2A7F126E72}" sibTransId="{48398E4B-A98D-4EF4-9056-EFFD4A55964B}"/>
    <dgm:cxn modelId="{6BBF4D8F-2D42-4CC7-8594-80652B068412}" srcId="{3FD862E5-9EF3-4964-B38D-4E5B968F0175}" destId="{2CFED16F-1EA8-4C0C-8707-F91CD4D7574B}" srcOrd="1" destOrd="0" parTransId="{F22090D7-0E40-4C6C-8852-FCFF3F61BC31}" sibTransId="{40B4E543-1BCE-40DD-8B53-C9F1CFAA5502}"/>
    <dgm:cxn modelId="{5E3D0A37-BFA2-45E9-B1FD-E7C5156DE9F2}" type="presOf" srcId="{2CFED16F-1EA8-4C0C-8707-F91CD4D7574B}" destId="{42F98F3E-896A-4826-87C0-A8F6B54F78B0}" srcOrd="1" destOrd="0" presId="urn:microsoft.com/office/officeart/2005/8/layout/lProcess2"/>
    <dgm:cxn modelId="{C3466F34-7F2B-4502-B9CD-8F0B51A23885}" type="presOf" srcId="{1E61AB82-916E-4B2A-9EF1-B5D3967903D4}" destId="{EE3251FE-D7FE-449F-B24C-6EA78D0510C7}" srcOrd="0" destOrd="0" presId="urn:microsoft.com/office/officeart/2005/8/layout/lProcess2"/>
    <dgm:cxn modelId="{9C088EF7-7FFF-4F7F-8625-F976E2CFEB8E}" type="presOf" srcId="{8C9E4C65-2517-4D65-B78B-D20FD1014F2F}" destId="{A1EC01E6-A3CD-482F-A31B-7F7D9C947093}" srcOrd="0" destOrd="0" presId="urn:microsoft.com/office/officeart/2005/8/layout/lProcess2"/>
    <dgm:cxn modelId="{9B14492F-F939-488D-B01E-8857E58D1DFE}" type="presOf" srcId="{18F19A10-4546-4322-93D9-DE9604EA0256}" destId="{EAE8F420-FE04-4339-9455-76ACAEA3DE14}" srcOrd="1" destOrd="0" presId="urn:microsoft.com/office/officeart/2005/8/layout/lProcess2"/>
    <dgm:cxn modelId="{8E536B05-F481-4B8B-897C-2D16883AC889}" srcId="{2CFED16F-1EA8-4C0C-8707-F91CD4D7574B}" destId="{8C9E4C65-2517-4D65-B78B-D20FD1014F2F}" srcOrd="0" destOrd="0" parTransId="{F61E3B8D-A8CB-4F94-932F-F9042D2B95A6}" sibTransId="{E491586B-85B5-42C4-85E6-C2C431556967}"/>
    <dgm:cxn modelId="{FB811BB8-C7E0-46E1-8E70-D144EBA6B078}" srcId="{3FD862E5-9EF3-4964-B38D-4E5B968F0175}" destId="{18F19A10-4546-4322-93D9-DE9604EA0256}" srcOrd="0" destOrd="0" parTransId="{6F8CE29D-4202-4D3A-AFE1-1E87278FEFF7}" sibTransId="{14567D14-CF18-40C6-911E-A0ABCB02ECC7}"/>
    <dgm:cxn modelId="{C5A9F92C-F325-4EA4-8B27-3F7AE35A550F}" type="presOf" srcId="{D577DF1F-3DE0-424C-839A-778DFECB0EDB}" destId="{B8261E2A-84EC-4189-9371-217380B0DCB9}" srcOrd="1" destOrd="0" presId="urn:microsoft.com/office/officeart/2005/8/layout/lProcess2"/>
    <dgm:cxn modelId="{6157AB49-1840-43FC-AAEE-0118097D86F8}" srcId="{3FD862E5-9EF3-4964-B38D-4E5B968F0175}" destId="{D577DF1F-3DE0-424C-839A-778DFECB0EDB}" srcOrd="2" destOrd="0" parTransId="{622E9640-1CD4-4FF5-8A2C-A00265E33C56}" sibTransId="{D5D3C444-A754-43B0-A35E-14BA7D1B1606}"/>
    <dgm:cxn modelId="{ACB863A1-D27C-4899-831A-92C8CA29A29F}" type="presOf" srcId="{63382845-8C9D-42FA-914D-8EE92827973B}" destId="{F385D833-D0CE-4F2E-9ACE-62D4F67F852B}" srcOrd="0" destOrd="0" presId="urn:microsoft.com/office/officeart/2005/8/layout/lProcess2"/>
    <dgm:cxn modelId="{20009A97-9AEE-41CD-B07C-BB6CC366A05B}" type="presOf" srcId="{74747F6E-21C8-473D-8298-B1F1088CEDEA}" destId="{91269B46-25F5-429E-A51F-B89A7A96D1D7}" srcOrd="0" destOrd="0" presId="urn:microsoft.com/office/officeart/2005/8/layout/lProcess2"/>
    <dgm:cxn modelId="{6DDC366C-B007-4066-A834-6A5DE3DC7E7A}" type="presOf" srcId="{3FD862E5-9EF3-4964-B38D-4E5B968F0175}" destId="{3F7AB1D7-127D-4196-BBCA-641E27399B78}" srcOrd="0" destOrd="0" presId="urn:microsoft.com/office/officeart/2005/8/layout/lProcess2"/>
    <dgm:cxn modelId="{7321F968-340E-44E0-85BE-C5BFF07E0A5F}" srcId="{18F19A10-4546-4322-93D9-DE9604EA0256}" destId="{63382845-8C9D-42FA-914D-8EE92827973B}" srcOrd="0" destOrd="0" parTransId="{0D2F405A-87D6-486C-A355-27655F7C8A70}" sibTransId="{EEBE0DE7-0641-4450-BAD5-5B040136C73E}"/>
    <dgm:cxn modelId="{63234BD0-0EF6-440D-BE99-501ABCAD4AA7}" srcId="{D577DF1F-3DE0-424C-839A-778DFECB0EDB}" destId="{1E61AB82-916E-4B2A-9EF1-B5D3967903D4}" srcOrd="0" destOrd="0" parTransId="{6287E0A7-235D-430D-9D18-EC580890386D}" sibTransId="{605252BC-7176-4B42-AC26-5E897512DF0C}"/>
    <dgm:cxn modelId="{9EAEA3B6-8E58-4BBF-800F-8AB9980F9C7B}" type="presOf" srcId="{7B3DDA43-D87C-4098-9C87-7B4080648931}" destId="{686B3991-5F4C-4DB5-B438-B87A8CA2F5D8}" srcOrd="0" destOrd="0" presId="urn:microsoft.com/office/officeart/2005/8/layout/lProcess2"/>
    <dgm:cxn modelId="{6301567C-017A-4686-8D7A-0AA9AA6F631B}" type="presOf" srcId="{2CFED16F-1EA8-4C0C-8707-F91CD4D7574B}" destId="{76CB4ED1-B7ED-4B8A-9000-DCBC2D89A30E}" srcOrd="0" destOrd="0" presId="urn:microsoft.com/office/officeart/2005/8/layout/lProcess2"/>
    <dgm:cxn modelId="{A0BBD746-14D9-42B7-8BB7-D5F37E32757A}" type="presOf" srcId="{D352BA04-A9F9-40A2-801D-B710EC4A5E90}" destId="{39B81BB3-55FA-4566-AF06-5957361C5070}" srcOrd="0" destOrd="0" presId="urn:microsoft.com/office/officeart/2005/8/layout/lProcess2"/>
    <dgm:cxn modelId="{317F56A8-1AAB-4AB8-B54E-447EC1E910D8}" srcId="{18F19A10-4546-4322-93D9-DE9604EA0256}" destId="{7B3DDA43-D87C-4098-9C87-7B4080648931}" srcOrd="1" destOrd="0" parTransId="{9CEB37D8-67FE-41FC-A9D8-4E5B4E6381FC}" sibTransId="{6BB4D981-7B91-4F7F-89DA-8E4A530A1C50}"/>
    <dgm:cxn modelId="{829EA1B1-3BD1-43C1-B59C-02D1387A3531}" type="presOf" srcId="{18F19A10-4546-4322-93D9-DE9604EA0256}" destId="{6BD74035-0AF1-4B52-871B-F1654B0B8BF2}" srcOrd="0" destOrd="0" presId="urn:microsoft.com/office/officeart/2005/8/layout/lProcess2"/>
    <dgm:cxn modelId="{7BC558C8-9651-4097-AD7D-AC249F67F4F4}" type="presOf" srcId="{D577DF1F-3DE0-424C-839A-778DFECB0EDB}" destId="{336919AC-FEC5-4FBA-82C2-409691659F3B}" srcOrd="0" destOrd="0" presId="urn:microsoft.com/office/officeart/2005/8/layout/lProcess2"/>
    <dgm:cxn modelId="{75303852-CAF3-491D-B8F5-E361706F635B}" type="presParOf" srcId="{3F7AB1D7-127D-4196-BBCA-641E27399B78}" destId="{3587540A-0E65-472D-BF25-1BF9C31C16FB}" srcOrd="0" destOrd="0" presId="urn:microsoft.com/office/officeart/2005/8/layout/lProcess2"/>
    <dgm:cxn modelId="{329B789B-8EAD-4C7F-A0AC-DC865FAA44B7}" type="presParOf" srcId="{3587540A-0E65-472D-BF25-1BF9C31C16FB}" destId="{6BD74035-0AF1-4B52-871B-F1654B0B8BF2}" srcOrd="0" destOrd="0" presId="urn:microsoft.com/office/officeart/2005/8/layout/lProcess2"/>
    <dgm:cxn modelId="{C6170517-5B7D-4DFC-B9BE-B03229A370DF}" type="presParOf" srcId="{3587540A-0E65-472D-BF25-1BF9C31C16FB}" destId="{EAE8F420-FE04-4339-9455-76ACAEA3DE14}" srcOrd="1" destOrd="0" presId="urn:microsoft.com/office/officeart/2005/8/layout/lProcess2"/>
    <dgm:cxn modelId="{76EC9044-F463-4805-B27E-ECF93D07B2FA}" type="presParOf" srcId="{3587540A-0E65-472D-BF25-1BF9C31C16FB}" destId="{88D1BD8A-D909-4C27-8815-129A94E8D784}" srcOrd="2" destOrd="0" presId="urn:microsoft.com/office/officeart/2005/8/layout/lProcess2"/>
    <dgm:cxn modelId="{E75B931C-1250-4F65-9571-6E1AD5559A86}" type="presParOf" srcId="{88D1BD8A-D909-4C27-8815-129A94E8D784}" destId="{70D73B6D-BF1D-4F31-BF36-AF1D19E09E9A}" srcOrd="0" destOrd="0" presId="urn:microsoft.com/office/officeart/2005/8/layout/lProcess2"/>
    <dgm:cxn modelId="{7641913E-89C7-42DB-93E7-43C824DEF503}" type="presParOf" srcId="{70D73B6D-BF1D-4F31-BF36-AF1D19E09E9A}" destId="{F385D833-D0CE-4F2E-9ACE-62D4F67F852B}" srcOrd="0" destOrd="0" presId="urn:microsoft.com/office/officeart/2005/8/layout/lProcess2"/>
    <dgm:cxn modelId="{717F42E3-E745-4968-864F-65FBDA8FC4A6}" type="presParOf" srcId="{70D73B6D-BF1D-4F31-BF36-AF1D19E09E9A}" destId="{7B760D84-9B8C-457D-B7CF-F4A3CF807757}" srcOrd="1" destOrd="0" presId="urn:microsoft.com/office/officeart/2005/8/layout/lProcess2"/>
    <dgm:cxn modelId="{C8053DB2-27A2-462B-9532-1AC0D14008CB}" type="presParOf" srcId="{70D73B6D-BF1D-4F31-BF36-AF1D19E09E9A}" destId="{686B3991-5F4C-4DB5-B438-B87A8CA2F5D8}" srcOrd="2" destOrd="0" presId="urn:microsoft.com/office/officeart/2005/8/layout/lProcess2"/>
    <dgm:cxn modelId="{22253E44-C23C-47E7-BD49-508D7A03360B}" type="presParOf" srcId="{3F7AB1D7-127D-4196-BBCA-641E27399B78}" destId="{E90F9ADD-AD87-4FC2-A4BB-F30A13B47C69}" srcOrd="1" destOrd="0" presId="urn:microsoft.com/office/officeart/2005/8/layout/lProcess2"/>
    <dgm:cxn modelId="{44AE90CF-8046-44B0-83E0-089E1EE033B0}" type="presParOf" srcId="{3F7AB1D7-127D-4196-BBCA-641E27399B78}" destId="{C479102B-D94C-4774-9003-B7CA50886272}" srcOrd="2" destOrd="0" presId="urn:microsoft.com/office/officeart/2005/8/layout/lProcess2"/>
    <dgm:cxn modelId="{87CC6C0E-160C-4352-AEB9-B5C4EC19E622}" type="presParOf" srcId="{C479102B-D94C-4774-9003-B7CA50886272}" destId="{76CB4ED1-B7ED-4B8A-9000-DCBC2D89A30E}" srcOrd="0" destOrd="0" presId="urn:microsoft.com/office/officeart/2005/8/layout/lProcess2"/>
    <dgm:cxn modelId="{F3C7419C-05EC-4F04-8FFA-CFA60D601ACA}" type="presParOf" srcId="{C479102B-D94C-4774-9003-B7CA50886272}" destId="{42F98F3E-896A-4826-87C0-A8F6B54F78B0}" srcOrd="1" destOrd="0" presId="urn:microsoft.com/office/officeart/2005/8/layout/lProcess2"/>
    <dgm:cxn modelId="{5A97CAF9-DEF4-4ACF-89A5-6088FEF6D6D2}" type="presParOf" srcId="{C479102B-D94C-4774-9003-B7CA50886272}" destId="{5F0A6648-160C-47C5-B136-FAB5EB4B65CA}" srcOrd="2" destOrd="0" presId="urn:microsoft.com/office/officeart/2005/8/layout/lProcess2"/>
    <dgm:cxn modelId="{48FAD734-B788-457D-B2A0-D4F9FF8343A3}" type="presParOf" srcId="{5F0A6648-160C-47C5-B136-FAB5EB4B65CA}" destId="{30FDC6EC-AD37-4EE8-8B21-102B073EDBCF}" srcOrd="0" destOrd="0" presId="urn:microsoft.com/office/officeart/2005/8/layout/lProcess2"/>
    <dgm:cxn modelId="{AC2E69F8-8EDB-4FDF-9715-B2855CECA157}" type="presParOf" srcId="{30FDC6EC-AD37-4EE8-8B21-102B073EDBCF}" destId="{A1EC01E6-A3CD-482F-A31B-7F7D9C947093}" srcOrd="0" destOrd="0" presId="urn:microsoft.com/office/officeart/2005/8/layout/lProcess2"/>
    <dgm:cxn modelId="{82045895-8C20-4746-A936-1CB35E64EA46}" type="presParOf" srcId="{30FDC6EC-AD37-4EE8-8B21-102B073EDBCF}" destId="{6CA64352-ECA5-4430-8940-EF8DB07EF5DA}" srcOrd="1" destOrd="0" presId="urn:microsoft.com/office/officeart/2005/8/layout/lProcess2"/>
    <dgm:cxn modelId="{0BD1B6A3-9188-4CAE-850A-78032E377628}" type="presParOf" srcId="{30FDC6EC-AD37-4EE8-8B21-102B073EDBCF}" destId="{91269B46-25F5-429E-A51F-B89A7A96D1D7}" srcOrd="2" destOrd="0" presId="urn:microsoft.com/office/officeart/2005/8/layout/lProcess2"/>
    <dgm:cxn modelId="{9A99E0ED-9CF0-4E08-9298-8FD61E1A2782}" type="presParOf" srcId="{3F7AB1D7-127D-4196-BBCA-641E27399B78}" destId="{70EBC875-9311-4389-A83F-305A9461DBDB}" srcOrd="3" destOrd="0" presId="urn:microsoft.com/office/officeart/2005/8/layout/lProcess2"/>
    <dgm:cxn modelId="{3ACEAD97-C5D1-4A34-A42B-9C88E4061DC4}" type="presParOf" srcId="{3F7AB1D7-127D-4196-BBCA-641E27399B78}" destId="{C46A085C-85AE-4F02-A8B6-98DA858D709A}" srcOrd="4" destOrd="0" presId="urn:microsoft.com/office/officeart/2005/8/layout/lProcess2"/>
    <dgm:cxn modelId="{B0004EBA-1729-498C-BF0F-5B576901F49D}" type="presParOf" srcId="{C46A085C-85AE-4F02-A8B6-98DA858D709A}" destId="{336919AC-FEC5-4FBA-82C2-409691659F3B}" srcOrd="0" destOrd="0" presId="urn:microsoft.com/office/officeart/2005/8/layout/lProcess2"/>
    <dgm:cxn modelId="{8A061358-3D47-4FF1-A99A-7B7696CDDA3E}" type="presParOf" srcId="{C46A085C-85AE-4F02-A8B6-98DA858D709A}" destId="{B8261E2A-84EC-4189-9371-217380B0DCB9}" srcOrd="1" destOrd="0" presId="urn:microsoft.com/office/officeart/2005/8/layout/lProcess2"/>
    <dgm:cxn modelId="{EF8936D4-0D94-4B2F-8E3B-674F05CC9E45}" type="presParOf" srcId="{C46A085C-85AE-4F02-A8B6-98DA858D709A}" destId="{1CC96A2B-6B65-453E-8905-08FA73498051}" srcOrd="2" destOrd="0" presId="urn:microsoft.com/office/officeart/2005/8/layout/lProcess2"/>
    <dgm:cxn modelId="{62647EB2-0A03-47CC-8C44-578DCEB4A2D6}" type="presParOf" srcId="{1CC96A2B-6B65-453E-8905-08FA73498051}" destId="{59160760-2216-422F-82BF-CEF97FFDAC11}" srcOrd="0" destOrd="0" presId="urn:microsoft.com/office/officeart/2005/8/layout/lProcess2"/>
    <dgm:cxn modelId="{288450F2-00C4-4395-B05C-AE26E8BD904D}" type="presParOf" srcId="{59160760-2216-422F-82BF-CEF97FFDAC11}" destId="{EE3251FE-D7FE-449F-B24C-6EA78D0510C7}" srcOrd="0" destOrd="0" presId="urn:microsoft.com/office/officeart/2005/8/layout/lProcess2"/>
    <dgm:cxn modelId="{D0E14C87-3854-406B-A2D8-B29FBE701331}" type="presParOf" srcId="{59160760-2216-422F-82BF-CEF97FFDAC11}" destId="{1838E8CE-7E89-4290-8E0D-6C6A5465FBF1}" srcOrd="1" destOrd="0" presId="urn:microsoft.com/office/officeart/2005/8/layout/lProcess2"/>
    <dgm:cxn modelId="{647D4A4C-A222-4F50-91BC-81C5FD2E9BFF}" type="presParOf" srcId="{59160760-2216-422F-82BF-CEF97FFDAC11}" destId="{39B81BB3-55FA-4566-AF06-5957361C507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E209B-BE72-D14F-8118-17FFE0BFE895}">
      <dsp:nvSpPr>
        <dsp:cNvPr id="0" name=""/>
        <dsp:cNvSpPr/>
      </dsp:nvSpPr>
      <dsp:spPr>
        <a:xfrm>
          <a:off x="0" y="17918"/>
          <a:ext cx="11317687" cy="1440000"/>
        </a:xfrm>
        <a:prstGeom prst="rightArrow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AC678B9B-618E-CD4D-AFE7-4BC73FE89DC6}">
      <dsp:nvSpPr>
        <dsp:cNvPr id="0" name=""/>
        <dsp:cNvSpPr/>
      </dsp:nvSpPr>
      <dsp:spPr>
        <a:xfrm>
          <a:off x="8596354" y="388787"/>
          <a:ext cx="2237414" cy="821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</a:rPr>
            <a:t>AUG, 2016</a:t>
          </a:r>
          <a:endParaRPr lang="en-US" sz="2000" kern="1200" dirty="0">
            <a:solidFill>
              <a:srgbClr val="FFFFFF"/>
            </a:solidFill>
          </a:endParaRPr>
        </a:p>
      </dsp:txBody>
      <dsp:txXfrm>
        <a:off x="8596354" y="388787"/>
        <a:ext cx="2237414" cy="821592"/>
      </dsp:txXfrm>
    </dsp:sp>
    <dsp:sp modelId="{5AE8B7B6-C938-8549-834A-D32A8B17858D}">
      <dsp:nvSpPr>
        <dsp:cNvPr id="0" name=""/>
        <dsp:cNvSpPr/>
      </dsp:nvSpPr>
      <dsp:spPr>
        <a:xfrm>
          <a:off x="5766239" y="489004"/>
          <a:ext cx="2034426" cy="605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</a:rPr>
            <a:t>FEB, 2009</a:t>
          </a:r>
          <a:endParaRPr lang="en-US" sz="2000" kern="1200" dirty="0">
            <a:solidFill>
              <a:srgbClr val="FFFFFF"/>
            </a:solidFill>
          </a:endParaRPr>
        </a:p>
      </dsp:txBody>
      <dsp:txXfrm>
        <a:off x="5766239" y="489004"/>
        <a:ext cx="2034426" cy="605894"/>
      </dsp:txXfrm>
    </dsp:sp>
    <dsp:sp modelId="{58666FA9-BD69-6F49-AEC5-1B7E081EDBCA}">
      <dsp:nvSpPr>
        <dsp:cNvPr id="0" name=""/>
        <dsp:cNvSpPr/>
      </dsp:nvSpPr>
      <dsp:spPr>
        <a:xfrm>
          <a:off x="2834003" y="418962"/>
          <a:ext cx="1770781" cy="741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</a:rPr>
            <a:t> DEC, 1998</a:t>
          </a:r>
          <a:endParaRPr lang="en-US" sz="2000" kern="1200" dirty="0">
            <a:solidFill>
              <a:srgbClr val="FFFFFF"/>
            </a:solidFill>
          </a:endParaRPr>
        </a:p>
      </dsp:txBody>
      <dsp:txXfrm>
        <a:off x="2834003" y="418962"/>
        <a:ext cx="1770781" cy="741189"/>
      </dsp:txXfrm>
    </dsp:sp>
    <dsp:sp modelId="{69BE050F-4B95-4D48-9345-ABC622F69D20}">
      <dsp:nvSpPr>
        <dsp:cNvPr id="0" name=""/>
        <dsp:cNvSpPr/>
      </dsp:nvSpPr>
      <dsp:spPr>
        <a:xfrm>
          <a:off x="64707" y="453227"/>
          <a:ext cx="2497196" cy="67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</a:rPr>
            <a:t>  MAR, 1950</a:t>
          </a:r>
          <a:endParaRPr lang="en-US" sz="2000" kern="1200" dirty="0">
            <a:solidFill>
              <a:srgbClr val="FFFFFF"/>
            </a:solidFill>
          </a:endParaRPr>
        </a:p>
      </dsp:txBody>
      <dsp:txXfrm>
        <a:off x="64707" y="453227"/>
        <a:ext cx="2497196" cy="675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74035-0AF1-4B52-871B-F1654B0B8BF2}">
      <dsp:nvSpPr>
        <dsp:cNvPr id="0" name=""/>
        <dsp:cNvSpPr/>
      </dsp:nvSpPr>
      <dsp:spPr>
        <a:xfrm>
          <a:off x="1867" y="0"/>
          <a:ext cx="3682906" cy="4459656"/>
        </a:xfrm>
        <a:prstGeom prst="roundRect">
          <a:avLst>
            <a:gd name="adj" fmla="val 10000"/>
          </a:avLst>
        </a:prstGeom>
        <a:solidFill>
          <a:schemeClr val="bg1"/>
        </a:solidFill>
        <a:ln w="28575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800" kern="1200" dirty="0" smtClean="0">
              <a:latin typeface="+mj-lt"/>
            </a:rPr>
            <a:t>Shea Writer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dirty="0" smtClean="0">
              <a:latin typeface="+mj-lt"/>
            </a:rPr>
            <a:t> Founder; CEO</a:t>
          </a:r>
          <a:endParaRPr lang="en-US" sz="2000" kern="1200" dirty="0">
            <a:latin typeface="+mj-lt"/>
          </a:endParaRPr>
        </a:p>
      </dsp:txBody>
      <dsp:txXfrm>
        <a:off x="1867" y="0"/>
        <a:ext cx="3682906" cy="1337896"/>
      </dsp:txXfrm>
    </dsp:sp>
    <dsp:sp modelId="{F385D833-D0CE-4F2E-9ACE-62D4F67F852B}">
      <dsp:nvSpPr>
        <dsp:cNvPr id="0" name=""/>
        <dsp:cNvSpPr/>
      </dsp:nvSpPr>
      <dsp:spPr>
        <a:xfrm>
          <a:off x="288335" y="1224583"/>
          <a:ext cx="3067461" cy="86564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bg1"/>
              </a:solidFill>
              <a:latin typeface="+mj-lt"/>
            </a:rPr>
            <a:t>10+ years of experience as a successful entrepreneur in the field of internet technologies.</a:t>
          </a:r>
          <a:endParaRPr lang="en-US" sz="1400" kern="1200" dirty="0">
            <a:solidFill>
              <a:schemeClr val="bg1"/>
            </a:solidFill>
            <a:latin typeface="+mj-lt"/>
          </a:endParaRPr>
        </a:p>
      </dsp:txBody>
      <dsp:txXfrm>
        <a:off x="313689" y="1249937"/>
        <a:ext cx="3016753" cy="814934"/>
      </dsp:txXfrm>
    </dsp:sp>
    <dsp:sp modelId="{686B3991-5F4C-4DB5-B438-B87A8CA2F5D8}">
      <dsp:nvSpPr>
        <dsp:cNvPr id="0" name=""/>
        <dsp:cNvSpPr/>
      </dsp:nvSpPr>
      <dsp:spPr>
        <a:xfrm>
          <a:off x="115467" y="2306456"/>
          <a:ext cx="3455705" cy="189516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400" kern="1200" dirty="0" smtClean="0"/>
            <a:t>Multi-national patent holder in the field of remote identity verification.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400" kern="1200" dirty="0" smtClean="0"/>
            <a:t>Experienced in taking product ideas from inception to market launch (</a:t>
          </a:r>
          <a:r>
            <a:rPr lang="en-US" sz="1400" kern="1200" dirty="0" err="1" smtClean="0"/>
            <a:t>photo.BANGK</a:t>
          </a:r>
          <a:r>
            <a:rPr lang="en-US" sz="1400" kern="1200" dirty="0" smtClean="0"/>
            <a:t>!, </a:t>
          </a:r>
          <a:r>
            <a:rPr lang="en-US" sz="1400" kern="1200" dirty="0" err="1" smtClean="0"/>
            <a:t>Peephole.Online</a:t>
          </a:r>
          <a:r>
            <a:rPr lang="en-US" sz="1400" kern="1200" dirty="0" smtClean="0"/>
            <a:t>, and more.)</a:t>
          </a:r>
        </a:p>
      </dsp:txBody>
      <dsp:txXfrm>
        <a:off x="170975" y="2361964"/>
        <a:ext cx="3344689" cy="1784151"/>
      </dsp:txXfrm>
    </dsp:sp>
    <dsp:sp modelId="{76CB4ED1-B7ED-4B8A-9000-DCBC2D89A30E}">
      <dsp:nvSpPr>
        <dsp:cNvPr id="0" name=""/>
        <dsp:cNvSpPr/>
      </dsp:nvSpPr>
      <dsp:spPr>
        <a:xfrm>
          <a:off x="3942878" y="0"/>
          <a:ext cx="3441389" cy="4459656"/>
        </a:xfrm>
        <a:prstGeom prst="roundRect">
          <a:avLst>
            <a:gd name="adj" fmla="val 10000"/>
          </a:avLst>
        </a:prstGeom>
        <a:solidFill>
          <a:schemeClr val="bg1"/>
        </a:solidFill>
        <a:ln w="28575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800" b="0" kern="1200" dirty="0" smtClean="0"/>
            <a:t>Peter Malliaras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baseline="0" dirty="0" smtClean="0">
              <a:solidFill>
                <a:schemeClr val="tx1"/>
              </a:solidFill>
              <a:latin typeface="+mj-lt"/>
            </a:rPr>
            <a:t>Customer Support Manager</a:t>
          </a:r>
          <a:endParaRPr lang="en-US" sz="2000" kern="1200" dirty="0">
            <a:latin typeface="+mj-lt"/>
          </a:endParaRPr>
        </a:p>
      </dsp:txBody>
      <dsp:txXfrm>
        <a:off x="3942878" y="0"/>
        <a:ext cx="3441389" cy="1337896"/>
      </dsp:txXfrm>
    </dsp:sp>
    <dsp:sp modelId="{A1EC01E6-A3CD-482F-A31B-7F7D9C947093}">
      <dsp:nvSpPr>
        <dsp:cNvPr id="0" name=""/>
        <dsp:cNvSpPr/>
      </dsp:nvSpPr>
      <dsp:spPr>
        <a:xfrm>
          <a:off x="4154358" y="1135770"/>
          <a:ext cx="3040839" cy="104999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/>
            <a:t>13+ years of experience owning and managing successful businesses.</a:t>
          </a:r>
          <a:endParaRPr lang="en-US" sz="1400" kern="1200" dirty="0">
            <a:solidFill>
              <a:schemeClr val="bg1"/>
            </a:solidFill>
            <a:latin typeface="+mj-lt"/>
          </a:endParaRPr>
        </a:p>
      </dsp:txBody>
      <dsp:txXfrm>
        <a:off x="4185111" y="1166523"/>
        <a:ext cx="2979333" cy="988492"/>
      </dsp:txXfrm>
    </dsp:sp>
    <dsp:sp modelId="{91269B46-25F5-429E-A51F-B89A7A96D1D7}">
      <dsp:nvSpPr>
        <dsp:cNvPr id="0" name=""/>
        <dsp:cNvSpPr/>
      </dsp:nvSpPr>
      <dsp:spPr>
        <a:xfrm>
          <a:off x="4063078" y="2455918"/>
          <a:ext cx="3200987" cy="156805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400" kern="1200" dirty="0" smtClean="0"/>
            <a:t>4+ years experience with setting up a system for detecting online fraud in the online space for Myer.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400" kern="1200" dirty="0" smtClean="0"/>
            <a:t>Was an analyst in the Criminal Intelligence Unit for the Victoria Police Force</a:t>
          </a:r>
        </a:p>
      </dsp:txBody>
      <dsp:txXfrm>
        <a:off x="4109005" y="2501845"/>
        <a:ext cx="3109133" cy="1476199"/>
      </dsp:txXfrm>
    </dsp:sp>
    <dsp:sp modelId="{336919AC-FEC5-4FBA-82C2-409691659F3B}">
      <dsp:nvSpPr>
        <dsp:cNvPr id="0" name=""/>
        <dsp:cNvSpPr/>
      </dsp:nvSpPr>
      <dsp:spPr>
        <a:xfrm>
          <a:off x="7642371" y="0"/>
          <a:ext cx="3797263" cy="4459656"/>
        </a:xfrm>
        <a:prstGeom prst="roundRect">
          <a:avLst>
            <a:gd name="adj" fmla="val 10000"/>
          </a:avLst>
        </a:prstGeom>
        <a:solidFill>
          <a:schemeClr val="bg1"/>
        </a:solidFill>
        <a:ln w="28575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800" b="0" kern="1200" dirty="0" smtClean="0"/>
            <a:t>Mohammad </a:t>
          </a:r>
          <a:r>
            <a:rPr lang="en-US" sz="2800" b="0" kern="1200" dirty="0" err="1" smtClean="0"/>
            <a:t>Shahid</a:t>
          </a:r>
          <a:r>
            <a:rPr lang="en-US" sz="2800" b="0" kern="1200" dirty="0" smtClean="0"/>
            <a:t> Ulla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baseline="0" dirty="0" smtClean="0">
              <a:solidFill>
                <a:schemeClr val="tx1"/>
              </a:solidFill>
              <a:latin typeface="+mj-lt"/>
            </a:rPr>
            <a:t>Sr. Software Engineer</a:t>
          </a:r>
          <a:endParaRPr lang="en-US" sz="2000" kern="1200" dirty="0">
            <a:latin typeface="+mj-lt"/>
          </a:endParaRPr>
        </a:p>
      </dsp:txBody>
      <dsp:txXfrm>
        <a:off x="7642371" y="0"/>
        <a:ext cx="3797263" cy="1337896"/>
      </dsp:txXfrm>
    </dsp:sp>
    <dsp:sp modelId="{EE3251FE-D7FE-449F-B24C-6EA78D0510C7}">
      <dsp:nvSpPr>
        <dsp:cNvPr id="0" name=""/>
        <dsp:cNvSpPr/>
      </dsp:nvSpPr>
      <dsp:spPr>
        <a:xfrm>
          <a:off x="7930405" y="1116838"/>
          <a:ext cx="3182542" cy="105886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dirty="0" smtClean="0">
              <a:solidFill>
                <a:schemeClr val="bg1"/>
              </a:solidFill>
              <a:latin typeface="+mj-lt"/>
            </a:rPr>
            <a:t>8+ years of software design and development experience.</a:t>
          </a:r>
          <a:endParaRPr lang="en-US" sz="1400" kern="1200" dirty="0">
            <a:solidFill>
              <a:schemeClr val="bg1"/>
            </a:solidFill>
            <a:latin typeface="+mj-lt"/>
          </a:endParaRPr>
        </a:p>
      </dsp:txBody>
      <dsp:txXfrm>
        <a:off x="7961418" y="1147851"/>
        <a:ext cx="3120516" cy="996841"/>
      </dsp:txXfrm>
    </dsp:sp>
    <dsp:sp modelId="{39B81BB3-55FA-4566-AF06-5957361C5070}">
      <dsp:nvSpPr>
        <dsp:cNvPr id="0" name=""/>
        <dsp:cNvSpPr/>
      </dsp:nvSpPr>
      <dsp:spPr>
        <a:xfrm>
          <a:off x="7847261" y="2447112"/>
          <a:ext cx="3370083" cy="157093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1200"/>
            </a:spcAft>
          </a:pPr>
          <a:r>
            <a:rPr lang="en-US" sz="1400" kern="1200" dirty="0" smtClean="0">
              <a:solidFill>
                <a:schemeClr val="bg1"/>
              </a:solidFill>
              <a:latin typeface="+mj-lt"/>
            </a:rPr>
            <a:t>Proficient in the following programming languages: </a:t>
          </a:r>
          <a:r>
            <a:rPr lang="en-US" sz="1400" kern="1200" dirty="0" smtClean="0"/>
            <a:t>C#, ASP.NET, MVC, PHP, Java, Objective C, MS SQL Server, </a:t>
          </a:r>
          <a:r>
            <a:rPr lang="en-US" sz="1400" kern="1200" dirty="0" err="1" smtClean="0"/>
            <a:t>MySql</a:t>
          </a:r>
          <a:r>
            <a:rPr lang="en-US" sz="1400" kern="1200" dirty="0" smtClean="0"/>
            <a:t>, HTML, CSS, JS, jQuery, UML and more.</a:t>
          </a:r>
          <a:endParaRPr lang="en-US" sz="1400" kern="1200" baseline="0" dirty="0" smtClean="0">
            <a:solidFill>
              <a:schemeClr val="bg1"/>
            </a:solidFill>
            <a:latin typeface="+mj-lt"/>
          </a:endParaRPr>
        </a:p>
      </dsp:txBody>
      <dsp:txXfrm>
        <a:off x="7893272" y="2493123"/>
        <a:ext cx="3278061" cy="1478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4CD7A-8ECD-48B9-BFA3-B6ACE71F6744}" type="datetimeFigureOut">
              <a:rPr lang="en-US" smtClean="0"/>
              <a:t>2/3/17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60476-7051-4382-9C2E-A2E412C84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4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3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5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8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2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2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0476-7051-4382-9C2E-A2E412C842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7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accent2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2/3/17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017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20" y="2162294"/>
            <a:ext cx="3758620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160" y="804672"/>
            <a:ext cx="722376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820" y="3523793"/>
            <a:ext cx="375862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8" r:id="rId9"/>
    <p:sldLayoutId id="2147483705" r:id="rId10"/>
    <p:sldLayoutId id="2147483706" r:id="rId11"/>
    <p:sldLayoutId id="2147483707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ti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404" y="2968902"/>
            <a:ext cx="10781405" cy="1645920"/>
          </a:xfrm>
        </p:spPr>
        <p:txBody>
          <a:bodyPr/>
          <a:lstStyle/>
          <a:p>
            <a:r>
              <a:rPr lang="en-US" dirty="0" smtClean="0"/>
              <a:t>The easiest way to get paid </a:t>
            </a:r>
            <a:r>
              <a:rPr lang="mr-IN" dirty="0" smtClean="0"/>
              <a:t>–</a:t>
            </a:r>
            <a:r>
              <a:rPr lang="en-US" dirty="0" smtClean="0"/>
              <a:t> VIA “APP”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 r="3165"/>
          <a:stretch/>
        </p:blipFill>
        <p:spPr>
          <a:xfrm>
            <a:off x="2333628" y="409575"/>
            <a:ext cx="7286625" cy="15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28664" y="1421113"/>
            <a:ext cx="5783067" cy="53479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2000">
                <a:schemeClr val="bg1"/>
              </a:gs>
              <a:gs pos="73000">
                <a:srgbClr val="2196F3"/>
              </a:gs>
            </a:gsLst>
            <a:lin ang="5400000" scaled="1"/>
            <a:tileRect/>
          </a:gra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83882" y="1436231"/>
            <a:ext cx="5828209" cy="533287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2000">
                <a:schemeClr val="bg1"/>
              </a:gs>
              <a:gs pos="73000">
                <a:srgbClr val="2196F3"/>
              </a:gs>
            </a:gsLst>
            <a:lin ang="5400000" scaled="1"/>
            <a:tileRect/>
          </a:gra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50293" y="1678936"/>
            <a:ext cx="4270248" cy="536778"/>
          </a:xfrm>
        </p:spPr>
        <p:txBody>
          <a:bodyPr/>
          <a:lstStyle/>
          <a:p>
            <a:r>
              <a:rPr lang="en-US" b="1" u="sng" dirty="0" smtClean="0"/>
              <a:t>USA Metrics (LIVE)</a:t>
            </a:r>
            <a:endParaRPr lang="en-US" b="1" u="sng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26201" y="1711123"/>
            <a:ext cx="5585888" cy="504593"/>
          </a:xfrm>
        </p:spPr>
        <p:txBody>
          <a:bodyPr/>
          <a:lstStyle/>
          <a:p>
            <a:r>
              <a:rPr lang="en-US" b="1" u="sng" dirty="0" smtClean="0"/>
              <a:t>International m</a:t>
            </a:r>
            <a:r>
              <a:rPr lang="en-US" b="1" u="sng" dirty="0" smtClean="0">
                <a:solidFill>
                  <a:srgbClr val="2196F3"/>
                </a:solidFill>
              </a:rPr>
              <a:t>etric</a:t>
            </a:r>
            <a:r>
              <a:rPr lang="en-US" b="1" u="sng" dirty="0" smtClean="0"/>
              <a:t>s (PAUSED)</a:t>
            </a:r>
            <a:endParaRPr lang="en-US" b="1" u="sng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34" y="249263"/>
            <a:ext cx="11868821" cy="839247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- PAYYAP IS LIVE &amp; CASH-FLOWING -</a:t>
            </a:r>
            <a:br>
              <a:rPr lang="en-US" dirty="0" smtClean="0"/>
            </a:br>
            <a:r>
              <a:rPr lang="en-US" dirty="0" smtClean="0"/>
              <a:t>PILOT METRICS: Strong &amp; STRONGER Demand</a:t>
            </a:r>
            <a:endParaRPr lang="en-US" dirty="0"/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177359" y="5419198"/>
            <a:ext cx="5488492" cy="1382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1,000+ Registered Vendors (downloads)</a:t>
            </a:r>
          </a:p>
          <a:p>
            <a:pPr algn="ctr">
              <a:spcBef>
                <a:spcPts val="12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0+ Processing Accounts</a:t>
            </a:r>
          </a:p>
          <a:p>
            <a:pPr algn="ctr">
              <a:spcBef>
                <a:spcPts val="1200"/>
              </a:spcBef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$10,000+ Total payment volume…and counting!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6426200" y="5428657"/>
            <a:ext cx="5585891" cy="1216991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1,000+ Registered Vendors (downloads)</a:t>
            </a:r>
          </a:p>
          <a:p>
            <a:pPr marL="228600" indent="-2286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00+ Processing Accounts</a:t>
            </a:r>
          </a:p>
          <a:p>
            <a:pPr marL="228600" indent="-2286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$100,000+ Total payment volume (paused)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227344"/>
              </p:ext>
            </p:extLst>
          </p:nvPr>
        </p:nvGraphicFramePr>
        <p:xfrm>
          <a:off x="282205" y="2293349"/>
          <a:ext cx="5361833" cy="310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797381"/>
              </p:ext>
            </p:extLst>
          </p:nvPr>
        </p:nvGraphicFramePr>
        <p:xfrm>
          <a:off x="6508282" y="2346274"/>
          <a:ext cx="5485297" cy="2910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775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10816" y="325121"/>
            <a:ext cx="7729728" cy="1188720"/>
          </a:xfrm>
        </p:spPr>
        <p:txBody>
          <a:bodyPr/>
          <a:lstStyle/>
          <a:p>
            <a:r>
              <a:rPr lang="en-US" dirty="0" smtClean="0"/>
              <a:t>Competitive analysis</a:t>
            </a:r>
            <a:endParaRPr lang="en-US" dirty="0"/>
          </a:p>
        </p:txBody>
      </p:sp>
      <p:graphicFrame>
        <p:nvGraphicFramePr>
          <p:cNvPr id="10" name="Table 197"/>
          <p:cNvGraphicFramePr/>
          <p:nvPr>
            <p:extLst>
              <p:ext uri="{D42A27DB-BD31-4B8C-83A1-F6EECF244321}">
                <p14:modId xmlns:p14="http://schemas.microsoft.com/office/powerpoint/2010/main" val="2593980824"/>
              </p:ext>
            </p:extLst>
          </p:nvPr>
        </p:nvGraphicFramePr>
        <p:xfrm>
          <a:off x="736600" y="1769535"/>
          <a:ext cx="10678160" cy="4796426"/>
        </p:xfrm>
        <a:graphic>
          <a:graphicData uri="http://schemas.openxmlformats.org/drawingml/2006/table">
            <a:tbl>
              <a:tblPr firstRow="1" firstCol="1"/>
              <a:tblGrid>
                <a:gridCol w="1960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03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58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497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"/>
                        </a:defRPr>
                      </a:pPr>
                      <a:endParaRPr sz="1400" dirty="0">
                        <a:latin typeface="+mj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Pricing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Markets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“Payer” Considerations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Advantage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795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PayPal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3.1% + </a:t>
                      </a:r>
                      <a:r>
                        <a:rPr lang="en-US" sz="1600" dirty="0" smtClean="0">
                          <a:latin typeface="+mj-lt"/>
                        </a:rPr>
                        <a:t>$</a:t>
                      </a:r>
                      <a:r>
                        <a:rPr sz="1600" dirty="0" smtClean="0">
                          <a:latin typeface="+mj-lt"/>
                        </a:rPr>
                        <a:t>0.30</a:t>
                      </a:r>
                      <a:r>
                        <a:rPr sz="1600" dirty="0">
                          <a:latin typeface="+mj-lt"/>
                        </a:rPr>
                        <a:t>
(+ </a:t>
                      </a:r>
                      <a:r>
                        <a:rPr lang="en-US" sz="1600" dirty="0" smtClean="0">
                          <a:latin typeface="+mj-lt"/>
                        </a:rPr>
                        <a:t>$</a:t>
                      </a:r>
                      <a:r>
                        <a:rPr sz="1600" dirty="0" smtClean="0">
                          <a:latin typeface="+mj-lt"/>
                        </a:rPr>
                        <a:t>30.00 </a:t>
                      </a:r>
                      <a:r>
                        <a:rPr sz="1600" dirty="0">
                          <a:latin typeface="+mj-lt"/>
                        </a:rPr>
                        <a:t>/ month)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Global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Must have access to the </a:t>
                      </a:r>
                      <a:r>
                        <a:rPr sz="1600" dirty="0" smtClean="0">
                          <a:latin typeface="+mj-lt"/>
                        </a:rPr>
                        <a:t>internet</a:t>
                      </a:r>
                      <a:endParaRPr sz="1600" dirty="0">
                        <a:latin typeface="+mj-lt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Economy of scale; Ability to quickly buy innovators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795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spc="-120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ea typeface="Arial Black"/>
                          <a:cs typeface="Arial Black"/>
                          <a:sym typeface="Arial Black"/>
                        </a:rPr>
                        <a:t>PAYYAP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  <a:r>
                        <a:rPr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.6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0</a:t>
                      </a:r>
                      <a:r>
                        <a:rPr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% 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 3.35%</a:t>
                      </a:r>
                    </a:p>
                    <a:p>
                      <a:pPr algn="ctr" defTabSz="914400"/>
                      <a:r>
                        <a:rPr lang="en-US" sz="1400" b="1" baseline="0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(+ $1.00 bank deposit fee)</a:t>
                      </a:r>
                      <a:endParaRPr sz="1400" b="1" dirty="0">
                        <a:solidFill>
                          <a:srgbClr val="FFFFFF"/>
                        </a:solidFill>
                        <a:latin typeface="+mj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b="1" dirty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Global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b="1" dirty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Any telephone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b="1" dirty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Easiest way to get paid over telephone; First </a:t>
                      </a:r>
                      <a:r>
                        <a:rPr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mover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Helvetica"/>
                          <a:cs typeface="Helvetica"/>
                          <a:sym typeface="Helvetica"/>
                        </a:rPr>
                        <a:t> advantage</a:t>
                      </a:r>
                      <a:endParaRPr sz="1600" b="1" dirty="0">
                        <a:solidFill>
                          <a:srgbClr val="FFFFFF"/>
                        </a:solidFill>
                        <a:latin typeface="+mj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5443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Square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2.75% - 3.75%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AU, JP, US, UK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Regionally limited; Must have access to the </a:t>
                      </a:r>
                      <a:r>
                        <a:rPr sz="1600" dirty="0" smtClean="0">
                          <a:latin typeface="+mj-lt"/>
                        </a:rPr>
                        <a:t>internet</a:t>
                      </a:r>
                      <a:endParaRPr sz="1600" dirty="0">
                        <a:latin typeface="+mj-lt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It was a first mover in the mobile “card swipe” market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146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venmo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3.0%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US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Must have venmo App; Regionally limited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Free bank to bank transfers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338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sym typeface="Helvetica"/>
                        </a:rPr>
                        <a:t>Western Union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5% - 50%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dirty="0">
                          <a:latin typeface="+mj-lt"/>
                        </a:rPr>
                        <a:t>Global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+mj-lt"/>
                        </a:rPr>
                        <a:t>Time consuming; Expensive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+mj-lt"/>
                        </a:rPr>
                        <a:t>Cash-In / Cash-Out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02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9620" y="2018626"/>
            <a:ext cx="4486656" cy="11414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Global Mobile Payments Industry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10061" y="355475"/>
            <a:ext cx="5833241" cy="897227"/>
          </a:xfrm>
        </p:spPr>
        <p:txBody>
          <a:bodyPr>
            <a:noAutofit/>
          </a:bodyPr>
          <a:lstStyle/>
          <a:p>
            <a:r>
              <a:rPr lang="en-US" sz="1800" dirty="0"/>
              <a:t>The main drivers accelerating </a:t>
            </a:r>
            <a:r>
              <a:rPr lang="en-US" sz="1800" dirty="0" smtClean="0"/>
              <a:t>industry </a:t>
            </a:r>
            <a:r>
              <a:rPr lang="en-US" sz="1800" dirty="0"/>
              <a:t>growth are lower cost, quick transactions, high consumer reach, ease of payment and rising smartphone penetration levels.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15568" y="3468630"/>
            <a:ext cx="3794760" cy="2194036"/>
          </a:xfrm>
        </p:spPr>
        <p:txBody>
          <a:bodyPr>
            <a:noAutofit/>
          </a:bodyPr>
          <a:lstStyle/>
          <a:p>
            <a:pPr algn="l">
              <a:spcBef>
                <a:spcPts val="1400"/>
              </a:spcBef>
              <a:defRPr sz="1900">
                <a:solidFill>
                  <a:srgbClr val="FFFFFF"/>
                </a:solidFill>
              </a:defRPr>
            </a:pPr>
            <a:r>
              <a:rPr lang="en-US" spc="-95" dirty="0">
                <a:latin typeface="Arial Black"/>
                <a:ea typeface="Arial Black"/>
                <a:cs typeface="Arial Black"/>
                <a:sym typeface="Arial Black"/>
              </a:rPr>
              <a:t>PAYYAP</a:t>
            </a: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 Positioning:</a:t>
            </a:r>
          </a:p>
          <a:p>
            <a:pPr marL="342900" indent="-342900" algn="l">
              <a:spcBef>
                <a:spcPts val="14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 sz="1900">
                <a:solidFill>
                  <a:srgbClr val="FFFFFF"/>
                </a:solidFill>
              </a:defRPr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First mover</a:t>
            </a:r>
            <a:r>
              <a:rPr lang="en-US" dirty="0"/>
              <a:t> advantage.</a:t>
            </a:r>
          </a:p>
          <a:p>
            <a:pPr marL="342900" indent="-342900" algn="l">
              <a:spcBef>
                <a:spcPts val="24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 sz="1900">
                <a:solidFill>
                  <a:srgbClr val="FFFFFF"/>
                </a:solidFill>
              </a:defRPr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Scalable</a:t>
            </a:r>
            <a:r>
              <a:rPr lang="en-US" dirty="0"/>
              <a:t> across multiple payment channels &amp; languages.</a:t>
            </a:r>
          </a:p>
          <a:p>
            <a:pPr marL="342900" indent="-342900" algn="l">
              <a:spcBef>
                <a:spcPts val="24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  <a:defRPr sz="1900">
                <a:solidFill>
                  <a:srgbClr val="FFFFFF"/>
                </a:solidFill>
              </a:defRPr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High convenience</a:t>
            </a:r>
            <a:r>
              <a:rPr lang="en-US" dirty="0"/>
              <a:t> addresses target customer needs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365419404"/>
              </p:ext>
            </p:extLst>
          </p:nvPr>
        </p:nvGraphicFramePr>
        <p:xfrm>
          <a:off x="6431105" y="1322421"/>
          <a:ext cx="5391151" cy="2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6431106" y="4276729"/>
            <a:ext cx="5391151" cy="2430831"/>
          </a:xfrm>
          <a:prstGeom prst="rect">
            <a:avLst/>
          </a:prstGeom>
          <a:solidFill>
            <a:schemeClr val="accent2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66805" y="4346448"/>
            <a:ext cx="485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PAYYAP’s Target Market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6805" y="4785506"/>
            <a:ext cx="4850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Entrepreneurs and small businesses </a:t>
            </a:r>
            <a:r>
              <a:rPr lang="en-US" dirty="0">
                <a:solidFill>
                  <a:schemeClr val="bg1"/>
                </a:solidFill>
              </a:rPr>
              <a:t>(especially those using </a:t>
            </a:r>
            <a:r>
              <a:rPr lang="en-US" dirty="0" smtClean="0">
                <a:solidFill>
                  <a:schemeClr val="bg1"/>
                </a:solidFill>
              </a:rPr>
              <a:t>online marketing </a:t>
            </a:r>
            <a:r>
              <a:rPr lang="en-US" dirty="0">
                <a:solidFill>
                  <a:schemeClr val="bg1"/>
                </a:solidFill>
              </a:rPr>
              <a:t>and sales channels) who are looking for convenient ways to take payments from remote customers </a:t>
            </a:r>
            <a:r>
              <a:rPr lang="en-US" dirty="0" smtClean="0">
                <a:solidFill>
                  <a:schemeClr val="bg1"/>
                </a:solidFill>
              </a:rPr>
              <a:t>– immediately!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Geographic Markets: </a:t>
            </a:r>
            <a:r>
              <a:rPr lang="en-US" dirty="0" smtClean="0">
                <a:solidFill>
                  <a:schemeClr val="bg1"/>
                </a:solidFill>
              </a:rPr>
              <a:t>Worldwide (English speaking)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8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726739" y="2495879"/>
            <a:ext cx="4914247" cy="3803251"/>
          </a:xfrm>
          <a:prstGeom prst="rect">
            <a:avLst/>
          </a:prstGeom>
          <a:solidFill>
            <a:schemeClr val="accent2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5415" y="2495880"/>
            <a:ext cx="4914247" cy="3803251"/>
          </a:xfrm>
          <a:prstGeom prst="rect">
            <a:avLst/>
          </a:prstGeom>
          <a:solidFill>
            <a:schemeClr val="accent2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proposition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15416" y="3077909"/>
            <a:ext cx="4920833" cy="2901685"/>
          </a:xfrm>
        </p:spPr>
        <p:txBody>
          <a:bodyPr>
            <a:noAutofit/>
          </a:bodyPr>
          <a:lstStyle/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easiest </a:t>
            </a:r>
            <a:r>
              <a:rPr lang="en-US" dirty="0">
                <a:solidFill>
                  <a:schemeClr val="bg1"/>
                </a:solidFill>
              </a:rPr>
              <a:t>way to get </a:t>
            </a:r>
            <a:r>
              <a:rPr lang="en-US" dirty="0" smtClean="0">
                <a:solidFill>
                  <a:schemeClr val="bg1"/>
                </a:solidFill>
              </a:rPr>
              <a:t>paid.</a:t>
            </a:r>
            <a:endParaRPr lang="en-US" dirty="0">
              <a:solidFill>
                <a:schemeClr val="bg1"/>
              </a:solidFill>
            </a:endParaRP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Recorded voice </a:t>
            </a:r>
            <a:r>
              <a:rPr lang="en-US" dirty="0" smtClean="0">
                <a:solidFill>
                  <a:schemeClr val="bg1"/>
                </a:solidFill>
              </a:rPr>
              <a:t>authorizations reduce </a:t>
            </a:r>
            <a:r>
              <a:rPr lang="en-US" dirty="0">
                <a:solidFill>
                  <a:schemeClr val="bg1"/>
                </a:solidFill>
              </a:rPr>
              <a:t>fraud and disputes </a:t>
            </a: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Real-time payment completion </a:t>
            </a: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Auto-payment receipt (via email or sms when available)</a:t>
            </a: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Available </a:t>
            </a:r>
            <a:r>
              <a:rPr lang="en-US" dirty="0" smtClean="0">
                <a:solidFill>
                  <a:schemeClr val="bg1"/>
                </a:solidFill>
              </a:rPr>
              <a:t>worldwide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26739" y="3031803"/>
            <a:ext cx="4914247" cy="3101982"/>
          </a:xfrm>
        </p:spPr>
        <p:txBody>
          <a:bodyPr>
            <a:noAutofit/>
          </a:bodyPr>
          <a:lstStyle/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No desktop / laptop / tablet required</a:t>
            </a: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No internet required / no Apps to download</a:t>
            </a: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Receiving an automated telephone call is familiar &amp; free</a:t>
            </a: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 smtClean="0">
                <a:solidFill>
                  <a:schemeClr val="bg1"/>
                </a:solidFill>
              </a:rPr>
              <a:t>Quick </a:t>
            </a:r>
            <a:r>
              <a:rPr lang="en-US" dirty="0">
                <a:solidFill>
                  <a:schemeClr val="bg1"/>
                </a:solidFill>
              </a:rPr>
              <a:t>payments by speaking to an automated operator </a:t>
            </a:r>
            <a:r>
              <a:rPr lang="en-US" dirty="0" smtClean="0">
                <a:solidFill>
                  <a:schemeClr val="bg1"/>
                </a:solidFill>
              </a:rPr>
              <a:t>or </a:t>
            </a:r>
            <a:r>
              <a:rPr lang="en-US" dirty="0">
                <a:solidFill>
                  <a:schemeClr val="bg1"/>
                </a:solidFill>
              </a:rPr>
              <a:t>using </a:t>
            </a:r>
            <a:r>
              <a:rPr lang="en-US" dirty="0" smtClean="0">
                <a:solidFill>
                  <a:schemeClr val="bg1"/>
                </a:solidFill>
              </a:rPr>
              <a:t>the phone’s keypad</a:t>
            </a:r>
            <a:endParaRPr lang="en-US" dirty="0">
              <a:solidFill>
                <a:schemeClr val="bg1"/>
              </a:solidFill>
            </a:endParaRPr>
          </a:p>
          <a:p>
            <a:pPr marL="274320" lvl="1" indent="-182880" defTabSz="525779">
              <a:spcBef>
                <a:spcPts val="1300"/>
              </a:spcBef>
              <a:buClr>
                <a:schemeClr val="bg1"/>
              </a:buClr>
              <a:defRPr sz="1800" spc="36"/>
            </a:pPr>
            <a:r>
              <a:rPr lang="en-US" dirty="0">
                <a:solidFill>
                  <a:schemeClr val="bg1"/>
                </a:solidFill>
              </a:rPr>
              <a:t>Voice biometric security enables fast repeat </a:t>
            </a:r>
            <a:r>
              <a:rPr lang="en-US" dirty="0" smtClean="0">
                <a:solidFill>
                  <a:schemeClr val="bg1"/>
                </a:solidFill>
              </a:rPr>
              <a:t>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6904" y="2558313"/>
            <a:ext cx="2287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Value to </a:t>
            </a:r>
            <a:r>
              <a:rPr lang="en-US" sz="2000" b="1" u="sng" dirty="0" smtClean="0">
                <a:solidFill>
                  <a:schemeClr val="bg1"/>
                </a:solidFill>
              </a:rPr>
              <a:t>Businesses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9374" y="2558313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Value to </a:t>
            </a:r>
            <a:r>
              <a:rPr lang="en-US" sz="2000" b="1" u="sng" dirty="0" smtClean="0">
                <a:solidFill>
                  <a:schemeClr val="bg1"/>
                </a:solidFill>
              </a:rPr>
              <a:t>Customers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team</a:t>
            </a:r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745677514"/>
              </p:ext>
            </p:extLst>
          </p:nvPr>
        </p:nvGraphicFramePr>
        <p:xfrm>
          <a:off x="552465" y="2272937"/>
          <a:ext cx="11441503" cy="445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345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summary &amp; investor return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25997" y="3497667"/>
            <a:ext cx="2992267" cy="2194036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/>
              <a:t>$500,000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20% Equity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Investor Exit through Company Acquisition</a:t>
            </a:r>
            <a:endParaRPr lang="en-US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043722"/>
              </p:ext>
            </p:extLst>
          </p:nvPr>
        </p:nvGraphicFramePr>
        <p:xfrm>
          <a:off x="4284255" y="1399522"/>
          <a:ext cx="7672616" cy="4410973"/>
        </p:xfrm>
        <a:graphic>
          <a:graphicData uri="http://schemas.openxmlformats.org/drawingml/2006/table">
            <a:tbl>
              <a:tblPr/>
              <a:tblGrid>
                <a:gridCol w="2525851">
                  <a:extLst>
                    <a:ext uri="{9D8B030D-6E8A-4147-A177-3AD203B41FA5}">
                      <a16:colId xmlns:a16="http://schemas.microsoft.com/office/drawing/2014/main" xmlns="" val="3196272469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xmlns="" val="1308132089"/>
                    </a:ext>
                  </a:extLst>
                </a:gridCol>
                <a:gridCol w="1680755">
                  <a:extLst>
                    <a:ext uri="{9D8B030D-6E8A-4147-A177-3AD203B41FA5}">
                      <a16:colId xmlns:a16="http://schemas.microsoft.com/office/drawing/2014/main" xmlns="" val="654285587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xmlns="" val="1486412777"/>
                    </a:ext>
                  </a:extLst>
                </a:gridCol>
              </a:tblGrid>
              <a:tr h="3618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Year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Year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Year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4639097"/>
                  </a:ext>
                </a:extLst>
              </a:tr>
              <a:tr h="327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NET REVENUE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    </a:t>
                      </a:r>
                      <a:r>
                        <a:rPr lang="en-US" sz="1600" b="1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 140,468 </a:t>
                      </a:r>
                      <a:endParaRPr lang="en-US" sz="1600" b="1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6,105,983 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26,234,168 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9838290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Operating Expenses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        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1,701,665 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       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5,103,360 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         5,013,360 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9216911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EBIT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$   (1,561,197)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1,002,623 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21,130,808 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4618237"/>
                  </a:ext>
                </a:extLst>
              </a:tr>
              <a:tr h="3101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4202342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Investment Amount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  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500,000 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859015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Investor's Equity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Position*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20.00%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14.00</a:t>
                      </a:r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14.00</a:t>
                      </a:r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4618669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EBIT Acquisition Multiple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8709745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Market Value of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PAYYAP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2,500,000 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10,026,231 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</a:t>
                      </a:r>
                      <a:r>
                        <a:rPr lang="en-US" sz="16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211,308,081 </a:t>
                      </a:r>
                      <a:endParaRPr lang="en-US" sz="1600" b="0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9774087"/>
                  </a:ext>
                </a:extLst>
              </a:tr>
              <a:tr h="344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Investor’s </a:t>
                      </a:r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Market Value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</a:t>
                      </a:r>
                      <a:r>
                        <a:rPr lang="en-US" sz="1600" b="1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500,000 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</a:t>
                      </a:r>
                      <a:r>
                        <a:rPr lang="en-US" sz="1600" b="1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1,403,672 </a:t>
                      </a:r>
                      <a:endParaRPr lang="en-US" sz="1600" b="1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 $   </a:t>
                      </a:r>
                      <a:r>
                        <a:rPr lang="en-US" sz="1600" b="1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+mj-lt"/>
                        </a:rPr>
                        <a:t>29,583,131 </a:t>
                      </a:r>
                      <a:endParaRPr lang="en-US" sz="1600" b="1" i="0" u="none" strike="noStrike" dirty="0">
                        <a:solidFill>
                          <a:srgbClr val="595959"/>
                        </a:solidFill>
                        <a:effectLst/>
                        <a:latin typeface="+mj-lt"/>
                      </a:endParaRPr>
                    </a:p>
                  </a:txBody>
                  <a:tcPr marL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363486"/>
                  </a:ext>
                </a:extLst>
              </a:tr>
              <a:tr h="39636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Investor ROI (year 3 exit)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58X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1966311"/>
                  </a:ext>
                </a:extLst>
              </a:tr>
              <a:tr h="60242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*Takes into account a</a:t>
                      </a:r>
                      <a:r>
                        <a:rPr lang="en-US" sz="16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second round of financing</a:t>
                      </a:r>
                      <a:r>
                        <a:rPr lang="en-US" sz="16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with an anticipated investment of $3,000,000 at a $10,000,000 post-money valuation.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076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95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28664" y="1711125"/>
            <a:ext cx="5585889" cy="5057979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26202" y="1711125"/>
            <a:ext cx="5585889" cy="5057979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86481" y="1741250"/>
            <a:ext cx="4270248" cy="843350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$500,000</a:t>
            </a:r>
            <a:r>
              <a:rPr lang="en-US" sz="2400" b="1" dirty="0" smtClean="0"/>
              <a:t> </a:t>
            </a:r>
          </a:p>
          <a:p>
            <a:r>
              <a:rPr lang="en-US" sz="1800" b="1" dirty="0" smtClean="0"/>
              <a:t>Current Round</a:t>
            </a:r>
            <a:endParaRPr lang="en-US" sz="1800" b="1" u="sng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26201" y="1755896"/>
            <a:ext cx="5585888" cy="814065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$3,000,000 </a:t>
            </a:r>
          </a:p>
          <a:p>
            <a:r>
              <a:rPr lang="en-US" sz="1800" b="1" dirty="0" smtClean="0"/>
              <a:t>Next round</a:t>
            </a:r>
            <a:endParaRPr lang="en-US" sz="1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10115" y="355092"/>
            <a:ext cx="7729728" cy="1188720"/>
          </a:xfrm>
        </p:spPr>
        <p:txBody>
          <a:bodyPr/>
          <a:lstStyle/>
          <a:p>
            <a:r>
              <a:rPr lang="en-US" dirty="0" smtClean="0"/>
              <a:t>Use of funds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8661" y="2614731"/>
            <a:ext cx="558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purpose is to bring on technical staff to complete back-end preparation to launch into international markets (Spanish or Chinese)</a:t>
            </a:r>
            <a:endParaRPr lang="en-US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4211999850"/>
              </p:ext>
            </p:extLst>
          </p:nvPr>
        </p:nvGraphicFramePr>
        <p:xfrm>
          <a:off x="128661" y="2992219"/>
          <a:ext cx="5585891" cy="399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354389"/>
              </p:ext>
            </p:extLst>
          </p:nvPr>
        </p:nvGraphicFramePr>
        <p:xfrm>
          <a:off x="6426202" y="3076398"/>
          <a:ext cx="5585889" cy="35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426200" y="2558279"/>
            <a:ext cx="558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purpose is to bring on more technical &amp; support staff and to aggressively ramp-up marketing &amp; advertising efforts domestically and abroad.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Payments app</a:t>
            </a:r>
            <a:r>
              <a:rPr lang="en-US" sz="3600" baseline="30000" dirty="0" smtClean="0"/>
              <a:t>™</a:t>
            </a:r>
            <a:endParaRPr lang="en-US" sz="2000" baseline="30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936496"/>
          </a:xfrm>
        </p:spPr>
        <p:txBody>
          <a:bodyPr>
            <a:noAutofit/>
          </a:bodyPr>
          <a:lstStyle/>
          <a:p>
            <a:r>
              <a:rPr lang="en-US" sz="2400" dirty="0" smtClean="0"/>
              <a:t>Shea Writer</a:t>
            </a:r>
          </a:p>
          <a:p>
            <a:r>
              <a:rPr lang="en-US" sz="2400" dirty="0" smtClean="0"/>
              <a:t>Founder CEO</a:t>
            </a:r>
          </a:p>
          <a:p>
            <a:r>
              <a:rPr lang="en-US" sz="2400" i="1" dirty="0" smtClean="0"/>
              <a:t>email: </a:t>
            </a:r>
            <a:r>
              <a:rPr lang="en-US" sz="2400" dirty="0" smtClean="0"/>
              <a:t>shea.writer@payyap.network</a:t>
            </a:r>
          </a:p>
          <a:p>
            <a:r>
              <a:rPr lang="en-US" sz="2400" i="1" dirty="0" smtClean="0"/>
              <a:t>phone: </a:t>
            </a:r>
            <a:r>
              <a:rPr lang="en-US" sz="2400" dirty="0" smtClean="0"/>
              <a:t>917.310.0864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7" y="419043"/>
            <a:ext cx="7524751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8481"/>
            <a:ext cx="7729728" cy="1188720"/>
          </a:xfrm>
        </p:spPr>
        <p:txBody>
          <a:bodyPr/>
          <a:lstStyle/>
          <a:p>
            <a:r>
              <a:rPr lang="en-US" dirty="0" smtClean="0"/>
              <a:t>Business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199" y="1661764"/>
            <a:ext cx="9189196" cy="4865464"/>
          </a:xfrm>
        </p:spPr>
        <p:txBody>
          <a:bodyPr>
            <a:noAutofit/>
          </a:bodyPr>
          <a:lstStyle/>
          <a:p>
            <a:r>
              <a:rPr lang="en-US" sz="2500" dirty="0" smtClean="0"/>
              <a:t>Mobile devices are increasingly used for payment processing, but current solutions still require the use of additional hardware before taking payments.</a:t>
            </a:r>
          </a:p>
          <a:p>
            <a:endParaRPr lang="en-US" sz="2500" dirty="0"/>
          </a:p>
          <a:p>
            <a:r>
              <a:rPr lang="en-US" sz="2500" dirty="0" smtClean="0"/>
              <a:t>PAYYAP has created a revolutionary payment “App” that </a:t>
            </a:r>
            <a:r>
              <a:rPr lang="en-US" sz="2500" dirty="0"/>
              <a:t>offers </a:t>
            </a:r>
            <a:r>
              <a:rPr lang="en-US" sz="2500" u="sng" dirty="0" smtClean="0"/>
              <a:t>faster, safer payments</a:t>
            </a:r>
            <a:r>
              <a:rPr lang="en-US" sz="2500" dirty="0" smtClean="0"/>
              <a:t> -- without the use of Squares</a:t>
            </a:r>
            <a:r>
              <a:rPr lang="en-US" sz="2500" dirty="0"/>
              <a:t>, </a:t>
            </a:r>
            <a:r>
              <a:rPr lang="en-US" sz="2500" dirty="0" smtClean="0"/>
              <a:t>dongles, or </a:t>
            </a:r>
            <a:r>
              <a:rPr lang="en-US" sz="2500" dirty="0"/>
              <a:t>hardware plugins of any kind.</a:t>
            </a:r>
            <a:endParaRPr lang="en-US" sz="2500" dirty="0" smtClean="0"/>
          </a:p>
          <a:p>
            <a:endParaRPr lang="en-US" sz="2500" dirty="0"/>
          </a:p>
          <a:p>
            <a:r>
              <a:rPr lang="en-US" sz="2500" dirty="0" smtClean="0"/>
              <a:t>PAYYAP is first to market with </a:t>
            </a:r>
            <a:r>
              <a:rPr lang="en-US" sz="2500" dirty="0"/>
              <a:t>this </a:t>
            </a:r>
            <a:r>
              <a:rPr lang="en-US" sz="2500" dirty="0" smtClean="0"/>
              <a:t>merchant-initiated, automated-voice driven payment channel </a:t>
            </a:r>
            <a:r>
              <a:rPr lang="mr-IN" sz="2500" dirty="0" smtClean="0"/>
              <a:t>–</a:t>
            </a:r>
            <a:r>
              <a:rPr lang="en-US" sz="2500" dirty="0" smtClean="0"/>
              <a:t> “the 6</a:t>
            </a:r>
            <a:r>
              <a:rPr lang="en-US" sz="2500" baseline="30000" dirty="0" smtClean="0"/>
              <a:t>Th</a:t>
            </a:r>
            <a:r>
              <a:rPr lang="en-US" sz="2500" dirty="0" smtClean="0"/>
              <a:t> payment channel”.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15615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5" y="197776"/>
            <a:ext cx="7729728" cy="1188720"/>
          </a:xfrm>
        </p:spPr>
        <p:txBody>
          <a:bodyPr/>
          <a:lstStyle/>
          <a:p>
            <a:r>
              <a:rPr lang="en-US" dirty="0" smtClean="0"/>
              <a:t>How it works</a:t>
            </a:r>
            <a:br>
              <a:rPr lang="en-US" dirty="0" smtClean="0"/>
            </a:br>
            <a:r>
              <a:rPr lang="en-US" sz="2400" i="1" dirty="0" smtClean="0"/>
              <a:t>(video example)</a:t>
            </a:r>
            <a:endParaRPr lang="en-US" i="1" dirty="0"/>
          </a:p>
        </p:txBody>
      </p:sp>
      <p:pic>
        <p:nvPicPr>
          <p:cNvPr id="5" name="Sequence 02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1135" y="1498894"/>
            <a:ext cx="7729728" cy="51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6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499" y="682434"/>
            <a:ext cx="7729728" cy="1188720"/>
          </a:xfrm>
        </p:spPr>
        <p:txBody>
          <a:bodyPr/>
          <a:lstStyle/>
          <a:p>
            <a:r>
              <a:rPr lang="en-US" dirty="0"/>
              <a:t>bank card </a:t>
            </a:r>
            <a:br>
              <a:rPr lang="en-US" dirty="0"/>
            </a:br>
            <a:r>
              <a:rPr lang="en-US" dirty="0" smtClean="0"/>
              <a:t>INDUSTRY TIMELINE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6183" y="3407878"/>
            <a:ext cx="2481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Diner’s Club</a:t>
            </a:r>
            <a:r>
              <a:rPr lang="en-US" sz="2000" dirty="0"/>
              <a:t> revolutionizes consumer payments - first to make consumer credit easy by launching a “travel charge card</a:t>
            </a:r>
            <a:r>
              <a:rPr lang="en-US" sz="2000" dirty="0" smtClean="0"/>
              <a:t>” for card-present, face-</a:t>
            </a:r>
            <a:r>
              <a:rPr lang="en-US" sz="2000" dirty="0"/>
              <a:t>2</a:t>
            </a:r>
            <a:r>
              <a:rPr lang="en-US" sz="2000" dirty="0" smtClean="0"/>
              <a:t>-face </a:t>
            </a:r>
            <a:r>
              <a:rPr lang="en-US" sz="2000" b="1" u="sng" dirty="0" smtClean="0"/>
              <a:t>credit charges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127687" y="3397876"/>
            <a:ext cx="24105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PayPal</a:t>
            </a:r>
            <a:r>
              <a:rPr lang="en-US" sz="2000" dirty="0"/>
              <a:t> revolutionizes consumer payments - first to </a:t>
            </a:r>
            <a:r>
              <a:rPr lang="en-US" sz="2000" dirty="0" smtClean="0"/>
              <a:t>make remote, card-not-present </a:t>
            </a:r>
            <a:r>
              <a:rPr lang="en-US" sz="2000" b="1" u="sng" dirty="0" smtClean="0"/>
              <a:t>web</a:t>
            </a:r>
            <a:r>
              <a:rPr lang="en-US" sz="2000" b="1" u="sng" dirty="0"/>
              <a:t> </a:t>
            </a:r>
            <a:r>
              <a:rPr lang="en-US" sz="2000" b="1" u="sng" dirty="0" smtClean="0"/>
              <a:t>commerce</a:t>
            </a:r>
            <a:r>
              <a:rPr lang="en-US" sz="2000" u="sng" dirty="0" smtClean="0"/>
              <a:t> </a:t>
            </a:r>
            <a:r>
              <a:rPr lang="en-US" sz="2000" dirty="0" smtClean="0"/>
              <a:t>easy and available to the masses.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49704" y="3404843"/>
            <a:ext cx="2416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Square</a:t>
            </a:r>
            <a:r>
              <a:rPr lang="en-US" sz="2000" dirty="0" smtClean="0"/>
              <a:t> </a:t>
            </a:r>
            <a:r>
              <a:rPr lang="en-US" sz="2000" dirty="0"/>
              <a:t>revolutionizes consumer payments </a:t>
            </a:r>
            <a:r>
              <a:rPr lang="en-US" sz="2000" dirty="0" smtClean="0"/>
              <a:t>- </a:t>
            </a:r>
            <a:r>
              <a:rPr lang="en-US" sz="2000" dirty="0"/>
              <a:t>first to </a:t>
            </a:r>
            <a:r>
              <a:rPr lang="en-US" sz="2000" dirty="0" smtClean="0"/>
              <a:t>make card present, face-</a:t>
            </a:r>
            <a:r>
              <a:rPr lang="en-US" sz="2000" dirty="0"/>
              <a:t>2</a:t>
            </a:r>
            <a:r>
              <a:rPr lang="en-US" sz="2000" dirty="0" smtClean="0"/>
              <a:t>-face </a:t>
            </a:r>
            <a:r>
              <a:rPr lang="en-US" sz="2000" dirty="0"/>
              <a:t>transactions easy and available to the masses -- with </a:t>
            </a:r>
            <a:r>
              <a:rPr lang="en-US" sz="2000" b="1" u="sng" dirty="0"/>
              <a:t>mobile hardware</a:t>
            </a:r>
            <a:r>
              <a:rPr lang="en-US" sz="20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6996" y="3404844"/>
            <a:ext cx="24339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PAYYAP</a:t>
            </a:r>
            <a:r>
              <a:rPr lang="en-US" sz="2000" dirty="0"/>
              <a:t> </a:t>
            </a:r>
            <a:r>
              <a:rPr lang="en-US" sz="2000" dirty="0" smtClean="0"/>
              <a:t>revolutionizes </a:t>
            </a:r>
            <a:r>
              <a:rPr lang="en-US" sz="2000" dirty="0"/>
              <a:t>consumer payments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/>
              <a:t>first </a:t>
            </a:r>
            <a:r>
              <a:rPr lang="en-US" sz="2000" dirty="0" smtClean="0"/>
              <a:t>with face-to-face </a:t>
            </a:r>
            <a:r>
              <a:rPr lang="en-US" sz="2000" u="sng" dirty="0" smtClean="0"/>
              <a:t>and</a:t>
            </a:r>
            <a:r>
              <a:rPr lang="en-US" sz="2000" dirty="0" smtClean="0"/>
              <a:t> remote payments</a:t>
            </a:r>
            <a:r>
              <a:rPr lang="en-US" sz="2000" b="1" u="sng" dirty="0" smtClean="0"/>
              <a:t> </a:t>
            </a:r>
            <a:r>
              <a:rPr lang="en-US" sz="2000" dirty="0" smtClean="0"/>
              <a:t>via</a:t>
            </a:r>
            <a:r>
              <a:rPr lang="en-US" sz="2000" b="1" dirty="0"/>
              <a:t> </a:t>
            </a:r>
            <a:r>
              <a:rPr lang="en-US" sz="2000" b="1" dirty="0" smtClean="0"/>
              <a:t>mobile APP</a:t>
            </a:r>
            <a:r>
              <a:rPr lang="en-US" sz="2000" dirty="0" smtClean="0"/>
              <a:t> --  </a:t>
            </a:r>
            <a:r>
              <a:rPr lang="en-US" sz="2000" u="sng" dirty="0" smtClean="0"/>
              <a:t>zero hardware</a:t>
            </a:r>
            <a:r>
              <a:rPr lang="en-US" sz="2000" dirty="0" smtClean="0"/>
              <a:t>, “6th Channel” technology &amp; services.</a:t>
            </a:r>
            <a:endParaRPr lang="en-US" sz="2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54965515"/>
              </p:ext>
            </p:extLst>
          </p:nvPr>
        </p:nvGraphicFramePr>
        <p:xfrm>
          <a:off x="423305" y="1844957"/>
          <a:ext cx="11317687" cy="157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680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63" y="629509"/>
            <a:ext cx="7729728" cy="1188720"/>
          </a:xfrm>
        </p:spPr>
        <p:txBody>
          <a:bodyPr/>
          <a:lstStyle/>
          <a:p>
            <a:r>
              <a:rPr lang="en-US" dirty="0" smtClean="0"/>
              <a:t>Bank card</a:t>
            </a:r>
            <a:br>
              <a:rPr lang="en-US" dirty="0" smtClean="0"/>
            </a:br>
            <a:r>
              <a:rPr lang="en-US" dirty="0" smtClean="0"/>
              <a:t>INDUSTRY niche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3463" y="2346276"/>
            <a:ext cx="8166216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Channel #1 : Face-to-face transactions via </a:t>
            </a:r>
            <a:r>
              <a:rPr lang="en-US" sz="2000" u="sng" dirty="0" smtClean="0"/>
              <a:t>SWIPE &amp; SIGNATURE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Channel </a:t>
            </a:r>
            <a:r>
              <a:rPr lang="en-US" sz="2000" dirty="0" smtClean="0"/>
              <a:t>#2 : Remote transactions via </a:t>
            </a:r>
            <a:r>
              <a:rPr lang="en-US" sz="2000" u="sng" dirty="0" smtClean="0"/>
              <a:t>WEB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Channel #3 : Remote transactions via </a:t>
            </a:r>
            <a:r>
              <a:rPr lang="en-US" sz="2000" u="sng" dirty="0" smtClean="0"/>
              <a:t>EMAIL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Channel #4 : Remote transactions via </a:t>
            </a:r>
            <a:r>
              <a:rPr lang="en-US" sz="2000" u="sng" dirty="0" smtClean="0"/>
              <a:t>TELEPHONE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Channel </a:t>
            </a:r>
            <a:r>
              <a:rPr lang="en-US" sz="2000" dirty="0" smtClean="0"/>
              <a:t>#5 : </a:t>
            </a:r>
            <a:r>
              <a:rPr lang="en-US" sz="2000" dirty="0"/>
              <a:t>Remote transactions via </a:t>
            </a:r>
            <a:r>
              <a:rPr lang="en-US" sz="2000" u="sng" dirty="0" smtClean="0"/>
              <a:t>SMS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Channel </a:t>
            </a:r>
            <a:r>
              <a:rPr lang="en-US" sz="2000" b="1" dirty="0" smtClean="0"/>
              <a:t>#6 : Remote (&amp; </a:t>
            </a:r>
            <a:r>
              <a:rPr lang="en-US" sz="2000" b="1" dirty="0"/>
              <a:t>F</a:t>
            </a:r>
            <a:r>
              <a:rPr lang="en-US" sz="2000" b="1" dirty="0" smtClean="0"/>
              <a:t>ace-to-Face) transactions via “</a:t>
            </a:r>
            <a:r>
              <a:rPr lang="en-US" sz="2000" b="1" u="sng" dirty="0" smtClean="0"/>
              <a:t>APP</a:t>
            </a:r>
            <a:r>
              <a:rPr lang="en-US" sz="2000" b="1" dirty="0" smtClean="0"/>
              <a:t>”</a:t>
            </a:r>
          </a:p>
          <a:p>
            <a:pPr marL="457200" indent="-27432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ym typeface="Wingdings"/>
              </a:rPr>
              <a:t>PAYYAP is first </a:t>
            </a:r>
            <a:r>
              <a:rPr lang="en-US" sz="2000" dirty="0">
                <a:sym typeface="Wingdings"/>
              </a:rPr>
              <a:t>to </a:t>
            </a:r>
            <a:r>
              <a:rPr lang="en-US" sz="2000" dirty="0" smtClean="0">
                <a:sym typeface="Wingdings"/>
              </a:rPr>
              <a:t>market </a:t>
            </a:r>
            <a:r>
              <a:rPr lang="en-US" sz="2000" dirty="0">
                <a:sym typeface="Wingdings"/>
              </a:rPr>
              <a:t>w</a:t>
            </a:r>
            <a:r>
              <a:rPr lang="en-US" sz="2000" dirty="0" smtClean="0">
                <a:sym typeface="Wingdings"/>
              </a:rPr>
              <a:t>/ </a:t>
            </a:r>
            <a:r>
              <a:rPr lang="en-US" sz="2000" u="sng" dirty="0" smtClean="0">
                <a:sym typeface="Wingdings"/>
              </a:rPr>
              <a:t>zero-hardware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(“pure App”), 6</a:t>
            </a:r>
            <a:r>
              <a:rPr lang="en-US" sz="2000" baseline="30000" dirty="0" smtClean="0">
                <a:sym typeface="Wingdings"/>
              </a:rPr>
              <a:t>th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Channel </a:t>
            </a:r>
            <a:r>
              <a:rPr lang="en-US" sz="2000" dirty="0" smtClean="0">
                <a:sym typeface="Wingdings"/>
              </a:rPr>
              <a:t>Technology &amp; Merchant Services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294" y="4"/>
            <a:ext cx="3875265" cy="68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_Screen_Shots_white_complete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8" y="0"/>
            <a:ext cx="3857625" cy="6858000"/>
          </a:xfrm>
          <a:prstGeom prst="rect">
            <a:avLst/>
          </a:prstGeom>
        </p:spPr>
      </p:pic>
      <p:sp>
        <p:nvSpPr>
          <p:cNvPr id="38" name="Shape 170"/>
          <p:cNvSpPr/>
          <p:nvPr/>
        </p:nvSpPr>
        <p:spPr>
          <a:xfrm>
            <a:off x="11643360" y="0"/>
            <a:ext cx="548640" cy="54864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  <a:r>
              <a:rPr lang="en-US" sz="1600" b="1" dirty="0" smtClean="0"/>
              <a:t>A</a:t>
            </a:r>
            <a:endParaRPr sz="1600" b="1" dirty="0"/>
          </a:p>
        </p:txBody>
      </p:sp>
      <p:pic>
        <p:nvPicPr>
          <p:cNvPr id="6" name="pasted-image.tiff"/>
          <p:cNvPicPr>
            <a:picLocks noChangeAspect="1"/>
          </p:cNvPicPr>
          <p:nvPr/>
        </p:nvPicPr>
        <p:blipFill rotWithShape="1">
          <a:blip r:embed="rId4">
            <a:extLst/>
          </a:blip>
          <a:srcRect l="6576"/>
          <a:stretch/>
        </p:blipFill>
        <p:spPr>
          <a:xfrm>
            <a:off x="227403" y="2127377"/>
            <a:ext cx="4049567" cy="3852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4345745" y="1703979"/>
            <a:ext cx="4384875" cy="4593916"/>
            <a:chOff x="5279422" y="2001386"/>
            <a:chExt cx="3000447" cy="4593916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ight Arrow 7"/>
            <p:cNvSpPr/>
            <p:nvPr/>
          </p:nvSpPr>
          <p:spPr>
            <a:xfrm>
              <a:off x="5279422" y="2001386"/>
              <a:ext cx="3000447" cy="4593916"/>
            </a:xfrm>
            <a:prstGeom prst="rightArrow">
              <a:avLst>
                <a:gd name="adj1" fmla="val 77572"/>
                <a:gd name="adj2" fmla="val 334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230" y="2603321"/>
              <a:ext cx="2250365" cy="3088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 dirty="0">
                  <a:solidFill>
                    <a:srgbClr val="FFFFFF"/>
                  </a:solidFill>
                </a:rPr>
                <a:t>STEP 1 / 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3: </a:t>
              </a:r>
              <a:endParaRPr lang="en-US" sz="2000" b="1" dirty="0">
                <a:solidFill>
                  <a:srgbClr val="FFFFFF"/>
                </a:solidFill>
              </a:endParaRPr>
            </a:p>
            <a:p>
              <a:pPr>
                <a:lnSpc>
                  <a:spcPct val="140000"/>
                </a:lnSpc>
              </a:pPr>
              <a:r>
                <a:rPr lang="en-US" sz="2000" dirty="0">
                  <a:solidFill>
                    <a:srgbClr val="FFFFFF"/>
                  </a:solidFill>
                </a:rPr>
                <a:t>Merchant </a:t>
              </a:r>
              <a:r>
                <a:rPr lang="en-US" sz="2000" dirty="0" smtClean="0">
                  <a:solidFill>
                    <a:srgbClr val="FFFFFF"/>
                  </a:solidFill>
                </a:rPr>
                <a:t>“opens” </a:t>
              </a:r>
              <a:r>
                <a:rPr lang="en-US" sz="2000" dirty="0">
                  <a:solidFill>
                    <a:srgbClr val="FFFFFF"/>
                  </a:solidFill>
                </a:rPr>
                <a:t>the PAYYAP mobile App and sets the </a:t>
              </a:r>
              <a:r>
                <a:rPr lang="en-US" sz="2000" u="sng" dirty="0">
                  <a:solidFill>
                    <a:srgbClr val="FFFFFF"/>
                  </a:solidFill>
                </a:rPr>
                <a:t>Customer’s information</a:t>
              </a:r>
              <a:r>
                <a:rPr lang="en-US" sz="2000" dirty="0">
                  <a:solidFill>
                    <a:srgbClr val="FFFFFF"/>
                  </a:solidFill>
                </a:rPr>
                <a:t>:</a:t>
              </a:r>
            </a:p>
            <a:p>
              <a:pPr marL="514350" indent="-342900">
                <a:lnSpc>
                  <a:spcPct val="140000"/>
                </a:lnSpc>
                <a:buFont typeface="Wingdings" panose="05000000000000000000" pitchFamily="2" charset="2"/>
                <a:buChar char="þ"/>
              </a:pPr>
              <a:r>
                <a:rPr lang="en-US" sz="2000" dirty="0">
                  <a:solidFill>
                    <a:srgbClr val="FFFFFF"/>
                  </a:solidFill>
                </a:rPr>
                <a:t>Amount to be Paid</a:t>
              </a:r>
            </a:p>
            <a:p>
              <a:pPr marL="514350" indent="-342900">
                <a:lnSpc>
                  <a:spcPct val="140000"/>
                </a:lnSpc>
                <a:buFont typeface="Wingdings" panose="05000000000000000000" pitchFamily="2" charset="2"/>
                <a:buChar char="þ"/>
              </a:pPr>
              <a:r>
                <a:rPr lang="en-US" sz="2000" dirty="0">
                  <a:solidFill>
                    <a:srgbClr val="FFFFFF"/>
                  </a:solidFill>
                </a:rPr>
                <a:t>Name</a:t>
              </a:r>
            </a:p>
            <a:p>
              <a:pPr marL="514350" indent="-342900">
                <a:lnSpc>
                  <a:spcPct val="140000"/>
                </a:lnSpc>
                <a:buFont typeface="Wingdings" panose="05000000000000000000" pitchFamily="2" charset="2"/>
                <a:buChar char="þ"/>
              </a:pPr>
              <a:r>
                <a:rPr lang="en-US" sz="2000" dirty="0">
                  <a:solidFill>
                    <a:srgbClr val="FFFFFF"/>
                  </a:solidFill>
                </a:rPr>
                <a:t>Telephone Number</a:t>
              </a:r>
            </a:p>
          </p:txBody>
        </p:sp>
      </p:grp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215040" y="355358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 smtClean="0"/>
              <a:t>Simply, Merchant-Driven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7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YAP_for_iPhone_Screen_Shots_white_0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" y="0"/>
            <a:ext cx="3857625" cy="6858000"/>
          </a:xfrm>
          <a:prstGeom prst="rect">
            <a:avLst/>
          </a:prstGeom>
        </p:spPr>
      </p:pic>
      <p:pic>
        <p:nvPicPr>
          <p:cNvPr id="16" name="woman_on_phone_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9329" y="1445451"/>
            <a:ext cx="4104579" cy="54125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0"/>
          <p:cNvGrpSpPr/>
          <p:nvPr/>
        </p:nvGrpSpPr>
        <p:grpSpPr>
          <a:xfrm>
            <a:off x="3756814" y="1445454"/>
            <a:ext cx="4025465" cy="5324345"/>
            <a:chOff x="4922642" y="2409522"/>
            <a:chExt cx="2754959" cy="2045725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ight Arrow 19"/>
            <p:cNvSpPr/>
            <p:nvPr/>
          </p:nvSpPr>
          <p:spPr>
            <a:xfrm>
              <a:off x="4922642" y="2409522"/>
              <a:ext cx="2754959" cy="2045725"/>
            </a:xfrm>
            <a:prstGeom prst="rightArrow">
              <a:avLst>
                <a:gd name="adj1" fmla="val 77467"/>
                <a:gd name="adj2" fmla="val 192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45647" y="2646520"/>
              <a:ext cx="2531424" cy="159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</a:rPr>
                <a:t>STEP 2 / 3: 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þ"/>
              </a:pPr>
              <a:r>
                <a:rPr lang="en-US" sz="2000" dirty="0" smtClean="0">
                  <a:solidFill>
                    <a:schemeClr val="bg1"/>
                  </a:solidFill>
                </a:rPr>
                <a:t>PAYYAP </a:t>
              </a:r>
              <a:r>
                <a:rPr lang="en-US" sz="2000" u="sng" dirty="0" smtClean="0">
                  <a:solidFill>
                    <a:schemeClr val="bg1"/>
                  </a:solidFill>
                </a:rPr>
                <a:t>voice servers</a:t>
              </a:r>
              <a:r>
                <a:rPr lang="en-US" sz="2000" dirty="0" smtClean="0">
                  <a:solidFill>
                    <a:schemeClr val="bg1"/>
                  </a:solidFill>
                </a:rPr>
                <a:t> place a call to the Customer’s phone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þ"/>
              </a:pPr>
              <a:r>
                <a:rPr lang="en-US" sz="2000" dirty="0">
                  <a:solidFill>
                    <a:schemeClr val="bg1"/>
                  </a:solidFill>
                </a:rPr>
                <a:t>T</a:t>
              </a:r>
              <a:r>
                <a:rPr lang="en-US" sz="2000" dirty="0" smtClean="0">
                  <a:solidFill>
                    <a:schemeClr val="bg1"/>
                  </a:solidFill>
                </a:rPr>
                <a:t>he </a:t>
              </a:r>
              <a:r>
                <a:rPr lang="en-US" sz="2000" u="sng" dirty="0" smtClean="0">
                  <a:solidFill>
                    <a:schemeClr val="bg1"/>
                  </a:solidFill>
                </a:rPr>
                <a:t>automated PAYYAP operator</a:t>
              </a:r>
              <a:r>
                <a:rPr lang="en-US" sz="2000" dirty="0" smtClean="0">
                  <a:solidFill>
                    <a:schemeClr val="bg1"/>
                  </a:solidFill>
                </a:rPr>
                <a:t> secures the customer’s card data in real-time</a:t>
              </a:r>
              <a:r>
                <a:rPr lang="mr-IN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þ"/>
              </a:pPr>
              <a:r>
                <a:rPr lang="en-US" sz="2000" dirty="0">
                  <a:solidFill>
                    <a:schemeClr val="bg1"/>
                  </a:solidFill>
                </a:rPr>
                <a:t>O</a:t>
              </a:r>
              <a:r>
                <a:rPr lang="en-US" sz="2000" dirty="0" smtClean="0">
                  <a:solidFill>
                    <a:schemeClr val="bg1"/>
                  </a:solidFill>
                </a:rPr>
                <a:t>ver any normal telephone (i.e., “offline”), and within </a:t>
              </a:r>
              <a:r>
                <a:rPr lang="en-US" sz="2000" dirty="0">
                  <a:solidFill>
                    <a:schemeClr val="bg1"/>
                  </a:solidFill>
                </a:rPr>
                <a:t>a </a:t>
              </a:r>
              <a:r>
                <a:rPr lang="en-US" sz="2000" dirty="0" smtClean="0">
                  <a:solidFill>
                    <a:schemeClr val="bg1"/>
                  </a:solidFill>
                </a:rPr>
                <a:t>fully </a:t>
              </a:r>
              <a:r>
                <a:rPr lang="en-US" sz="2000" dirty="0">
                  <a:solidFill>
                    <a:schemeClr val="bg1"/>
                  </a:solidFill>
                </a:rPr>
                <a:t>PCI/DSS-</a:t>
              </a:r>
              <a:r>
                <a:rPr lang="en-US" sz="2000" dirty="0" smtClean="0">
                  <a:solidFill>
                    <a:schemeClr val="bg1"/>
                  </a:solidFill>
                </a:rPr>
                <a:t>Compliant security environment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Shape 170"/>
          <p:cNvSpPr/>
          <p:nvPr/>
        </p:nvSpPr>
        <p:spPr>
          <a:xfrm>
            <a:off x="0" y="0"/>
            <a:ext cx="548640" cy="548640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  <a:r>
              <a:rPr lang="en-US" sz="1600" b="1" dirty="0" smtClean="0"/>
              <a:t>B</a:t>
            </a:r>
            <a:endParaRPr sz="1600" b="1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130995" y="173940"/>
            <a:ext cx="7729728" cy="899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Customers receive a friendly, automated telephone call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YAP_for_iPhone_Screen_Shots_white_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" y="0"/>
            <a:ext cx="3857625" cy="6858000"/>
          </a:xfrm>
          <a:prstGeom prst="rect">
            <a:avLst/>
          </a:prstGeom>
        </p:spPr>
      </p:pic>
      <p:pic>
        <p:nvPicPr>
          <p:cNvPr id="28" name="pasted-image.tiff"/>
          <p:cNvPicPr>
            <a:picLocks noChangeAspect="1"/>
          </p:cNvPicPr>
          <p:nvPr/>
        </p:nvPicPr>
        <p:blipFill rotWithShape="1">
          <a:blip r:embed="rId4">
            <a:extLst/>
          </a:blip>
          <a:srcRect l="6576"/>
          <a:stretch/>
        </p:blipFill>
        <p:spPr>
          <a:xfrm>
            <a:off x="6982607" y="1157111"/>
            <a:ext cx="4805276" cy="4572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oup 28"/>
          <p:cNvGrpSpPr/>
          <p:nvPr/>
        </p:nvGrpSpPr>
        <p:grpSpPr>
          <a:xfrm>
            <a:off x="3756814" y="1015972"/>
            <a:ext cx="3792084" cy="5264280"/>
            <a:chOff x="5235509" y="1789692"/>
            <a:chExt cx="2438484" cy="526428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ight Arrow 29"/>
            <p:cNvSpPr/>
            <p:nvPr/>
          </p:nvSpPr>
          <p:spPr>
            <a:xfrm>
              <a:off x="5235509" y="1789692"/>
              <a:ext cx="2438484" cy="5264280"/>
            </a:xfrm>
            <a:prstGeom prst="rightArrow">
              <a:avLst>
                <a:gd name="adj1" fmla="val 77572"/>
                <a:gd name="adj2" fmla="val 2628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66155" y="2585681"/>
              <a:ext cx="2067585" cy="367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</a:rPr>
                <a:t>STEP 3 / 3:</a:t>
              </a:r>
            </a:p>
            <a:p>
              <a:pPr>
                <a:lnSpc>
                  <a:spcPct val="130000"/>
                </a:lnSpc>
              </a:pPr>
              <a:r>
                <a:rPr lang="en-US" sz="2000" dirty="0" smtClean="0">
                  <a:solidFill>
                    <a:schemeClr val="bg1"/>
                  </a:solidFill>
                </a:rPr>
                <a:t>PAYYAP Payment Features:</a:t>
              </a:r>
            </a:p>
            <a:p>
              <a:pPr marL="342900" indent="-342900">
                <a:lnSpc>
                  <a:spcPct val="130000"/>
                </a:lnSpc>
                <a:buFont typeface="Wingdings" panose="05000000000000000000" pitchFamily="2" charset="2"/>
                <a:buChar char="þ"/>
              </a:pPr>
              <a:r>
                <a:rPr lang="en-US" sz="2000" dirty="0" smtClean="0">
                  <a:solidFill>
                    <a:schemeClr val="bg1"/>
                  </a:solidFill>
                </a:rPr>
                <a:t>Real-time status display</a:t>
              </a:r>
            </a:p>
            <a:p>
              <a:pPr marL="342900" indent="-342900">
                <a:lnSpc>
                  <a:spcPct val="130000"/>
                </a:lnSpc>
                <a:buFont typeface="Wingdings" panose="05000000000000000000" pitchFamily="2" charset="2"/>
                <a:buChar char="þ"/>
              </a:pPr>
              <a:r>
                <a:rPr lang="en-US" sz="2000" dirty="0" smtClean="0">
                  <a:solidFill>
                    <a:schemeClr val="bg1"/>
                  </a:solidFill>
                </a:rPr>
                <a:t>Voice</a:t>
              </a:r>
              <a:r>
                <a:rPr lang="en-US" sz="2000" dirty="0">
                  <a:solidFill>
                    <a:schemeClr val="bg1"/>
                  </a:solidFill>
                </a:rPr>
                <a:t>-recorded </a:t>
              </a:r>
              <a:r>
                <a:rPr lang="en-US" sz="2000" dirty="0" smtClean="0">
                  <a:solidFill>
                    <a:schemeClr val="bg1"/>
                  </a:solidFill>
                </a:rPr>
                <a:t>(digitally signed) payment </a:t>
              </a:r>
              <a:r>
                <a:rPr lang="en-US" sz="2000" dirty="0">
                  <a:solidFill>
                    <a:schemeClr val="bg1"/>
                  </a:solidFill>
                </a:rPr>
                <a:t>authorizations</a:t>
              </a:r>
            </a:p>
            <a:p>
              <a:pPr marL="342900" indent="-342900">
                <a:lnSpc>
                  <a:spcPct val="130000"/>
                </a:lnSpc>
                <a:buFont typeface="Wingdings" panose="05000000000000000000" pitchFamily="2" charset="2"/>
                <a:buChar char="þ"/>
              </a:pPr>
              <a:r>
                <a:rPr lang="en-US" sz="2000" dirty="0" smtClean="0">
                  <a:solidFill>
                    <a:schemeClr val="bg1"/>
                  </a:solidFill>
                </a:rPr>
                <a:t>Payment receipt when transactions are approved</a:t>
              </a:r>
            </a:p>
          </p:txBody>
        </p:sp>
      </p:grpSp>
      <p:sp>
        <p:nvSpPr>
          <p:cNvPr id="41" name="Shape 170"/>
          <p:cNvSpPr/>
          <p:nvPr/>
        </p:nvSpPr>
        <p:spPr>
          <a:xfrm>
            <a:off x="0" y="0"/>
            <a:ext cx="548640" cy="548640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  <a:r>
              <a:rPr lang="en-US" sz="1600" b="1" dirty="0"/>
              <a:t>C</a:t>
            </a:r>
            <a:endParaRPr sz="1600" b="1" dirty="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130995" y="173940"/>
            <a:ext cx="7729728" cy="808744"/>
          </a:xfrm>
        </p:spPr>
        <p:txBody>
          <a:bodyPr>
            <a:noAutofit/>
          </a:bodyPr>
          <a:lstStyle/>
          <a:p>
            <a:r>
              <a:rPr lang="en-US" sz="2400" dirty="0" smtClean="0"/>
              <a:t>Merchants receive voice authorized, real-time payments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112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453713"/>
            <a:ext cx="7729728" cy="1254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PAYYAP is a free mobile App that can be downloaded from any of the major mobile App stores</a:t>
            </a:r>
            <a:endParaRPr lang="en-US" sz="2400" dirty="0"/>
          </a:p>
        </p:txBody>
      </p:sp>
      <p:pic>
        <p:nvPicPr>
          <p:cNvPr id="3078" name="Picture 6" descr="Image result for amazon app stor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9" y="3526733"/>
            <a:ext cx="3398823" cy="130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apple app sto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57" y="3472195"/>
            <a:ext cx="3529875" cy="14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apple app store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"/>
          <a:stretch/>
        </p:blipFill>
        <p:spPr bwMode="auto">
          <a:xfrm>
            <a:off x="8319747" y="3413705"/>
            <a:ext cx="3676103" cy="13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274"/>
          <p:cNvSpPr/>
          <p:nvPr/>
        </p:nvSpPr>
        <p:spPr>
          <a:xfrm>
            <a:off x="3712152" y="5520254"/>
            <a:ext cx="392087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919191"/>
                </a:solidFill>
              </a:defRPr>
            </a:pPr>
            <a:r>
              <a:rPr sz="2000" dirty="0">
                <a:solidFill>
                  <a:schemeClr val="accent2"/>
                </a:solidFill>
              </a:rPr>
              <a:t>LIVE DEMO ACCOUNT CREDENTIALS:</a:t>
            </a:r>
          </a:p>
          <a:p>
            <a:pPr marL="640080" lvl="1" indent="-274320" algn="l">
              <a:buSzPct val="75000"/>
              <a:buChar char="•"/>
              <a:defRPr sz="1800">
                <a:solidFill>
                  <a:srgbClr val="919191"/>
                </a:solidFill>
              </a:defRPr>
            </a:pPr>
            <a:r>
              <a:rPr sz="2000" dirty="0">
                <a:solidFill>
                  <a:schemeClr val="accent2"/>
                </a:solidFill>
              </a:rPr>
              <a:t>USER: demo@corp.nsdb.com</a:t>
            </a:r>
          </a:p>
          <a:p>
            <a:pPr marL="640080" lvl="1" indent="-274320" algn="l">
              <a:buSzPct val="75000"/>
              <a:buChar char="•"/>
              <a:defRPr sz="1800">
                <a:solidFill>
                  <a:srgbClr val="919191"/>
                </a:solidFill>
              </a:defRPr>
            </a:pPr>
            <a:r>
              <a:rPr sz="2000" dirty="0">
                <a:solidFill>
                  <a:schemeClr val="accent2"/>
                </a:solidFill>
              </a:rPr>
              <a:t>PASS: demo</a:t>
            </a:r>
          </a:p>
        </p:txBody>
      </p:sp>
      <p:cxnSp>
        <p:nvCxnSpPr>
          <p:cNvPr id="8" name="Straight Arrow Connector 7"/>
          <p:cNvCxnSpPr>
            <a:stCxn id="12" idx="0"/>
            <a:endCxn id="3080" idx="2"/>
          </p:cNvCxnSpPr>
          <p:nvPr/>
        </p:nvCxnSpPr>
        <p:spPr>
          <a:xfrm flipV="1">
            <a:off x="5672587" y="4884145"/>
            <a:ext cx="260208" cy="636109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2" idx="3"/>
            <a:endCxn id="3082" idx="2"/>
          </p:cNvCxnSpPr>
          <p:nvPr/>
        </p:nvCxnSpPr>
        <p:spPr>
          <a:xfrm flipV="1">
            <a:off x="7633022" y="4785361"/>
            <a:ext cx="2524777" cy="1247854"/>
          </a:xfrm>
          <a:prstGeom prst="bent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2" idx="1"/>
            <a:endCxn id="3078" idx="2"/>
          </p:cNvCxnSpPr>
          <p:nvPr/>
        </p:nvCxnSpPr>
        <p:spPr>
          <a:xfrm rot="10800000">
            <a:off x="1846432" y="4829617"/>
            <a:ext cx="1865721" cy="1203599"/>
          </a:xfrm>
          <a:prstGeom prst="bent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20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Custom 1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2196F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3163</TotalTime>
  <Words>1250</Words>
  <Application>Microsoft Macintosh PowerPoint</Application>
  <PresentationFormat>Custom</PresentationFormat>
  <Paragraphs>211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Parcel</vt:lpstr>
      <vt:lpstr>The easiest way to get paid – VIA “APP”</vt:lpstr>
      <vt:lpstr>Business opportunity</vt:lpstr>
      <vt:lpstr>How it works (video example)</vt:lpstr>
      <vt:lpstr>bank card  INDUSTRY TIMELINE</vt:lpstr>
      <vt:lpstr>Bank card INDUSTRY niche</vt:lpstr>
      <vt:lpstr>Simply, Merchant-Driven</vt:lpstr>
      <vt:lpstr>Customers receive a friendly, automated telephone call…</vt:lpstr>
      <vt:lpstr>Merchants receive voice authorized, real-time payments</vt:lpstr>
      <vt:lpstr>Distribution</vt:lpstr>
      <vt:lpstr>- PAYYAP IS LIVE &amp; CASH-FLOWING - PILOT METRICS: Strong &amp; STRONGER Demand</vt:lpstr>
      <vt:lpstr>Competitive analysis</vt:lpstr>
      <vt:lpstr>Global Mobile Payments Industry</vt:lpstr>
      <vt:lpstr>Value proposition</vt:lpstr>
      <vt:lpstr>Management team</vt:lpstr>
      <vt:lpstr>Financial summary &amp; investor return</vt:lpstr>
      <vt:lpstr>Use of funds</vt:lpstr>
      <vt:lpstr>The Payments app™</vt:lpstr>
    </vt:vector>
  </TitlesOfParts>
  <Company>asheville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jaskot</dc:creator>
  <cp:lastModifiedBy>Shea Writer</cp:lastModifiedBy>
  <cp:revision>98</cp:revision>
  <dcterms:created xsi:type="dcterms:W3CDTF">2017-01-27T16:11:43Z</dcterms:created>
  <dcterms:modified xsi:type="dcterms:W3CDTF">2017-03-02T09:26:15Z</dcterms:modified>
</cp:coreProperties>
</file>