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xlsx" ContentType="application/vnd.openxmlformats-officedocument.spreadsheetml.sheet"/>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9"/>
  </p:notesMasterIdLst>
  <p:sldIdLst>
    <p:sldId id="256" r:id="rId2"/>
    <p:sldId id="257" r:id="rId3"/>
    <p:sldId id="270" r:id="rId4"/>
    <p:sldId id="276" r:id="rId5"/>
    <p:sldId id="277" r:id="rId6"/>
    <p:sldId id="273" r:id="rId7"/>
    <p:sldId id="274" r:id="rId8"/>
    <p:sldId id="275" r:id="rId9"/>
    <p:sldId id="258" r:id="rId10"/>
    <p:sldId id="269" r:id="rId11"/>
    <p:sldId id="259" r:id="rId12"/>
    <p:sldId id="260" r:id="rId13"/>
    <p:sldId id="261" r:id="rId14"/>
    <p:sldId id="265" r:id="rId15"/>
    <p:sldId id="263" r:id="rId16"/>
    <p:sldId id="272" r:id="rId17"/>
    <p:sldId id="26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A0B"/>
    <a:srgbClr val="4CAF50"/>
    <a:srgbClr val="2196F3"/>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613" autoAdjust="0"/>
  </p:normalViewPr>
  <p:slideViewPr>
    <p:cSldViewPr snapToGrid="0">
      <p:cViewPr varScale="1">
        <p:scale>
          <a:sx n="72" d="100"/>
          <a:sy n="72" d="100"/>
        </p:scale>
        <p:origin x="-1016"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heawriter:Documents:Optimum%20Capital%20Funding:Blue%20Prints:PAYYAP%20Presentation%20(FEB%2018):PAYYAP%20Stats%20Workbook.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heawriter:Documents:Optimum%20Capital%20Funding:Blue%20Prints:PAYYAP%20Presentation%20(FEB%2018):PAYYAP%20Stats%20Workbook.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4" Type="http://schemas.microsoft.com/office/2011/relationships/chartColorStyle" Target="colors1.xml"/><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microsoft.com/office/2011/relationships/chartStyle" Target="style2.xml"/><Relationship Id="rId3" Type="http://schemas.microsoft.com/office/2011/relationships/chartColorStyle" Target="colors2.xml"/></Relationships>
</file>

<file path=ppt/charts/_rels/chart5.xml.rels><?xml version="1.0" encoding="UTF-8" standalone="yes"?>
<Relationships xmlns="http://schemas.openxmlformats.org/package/2006/relationships"><Relationship Id="rId1" Type="http://schemas.openxmlformats.org/officeDocument/2006/relationships/oleObject" Target="file:///C:\Users\ryan\Dropbox\Optimum%20Capital\PayYap\1.%20PAYYAP%2036-Month%20Financial%20Model%20(USD%20100k+500k+3000k)%20v2017-01-28.xlsx" TargetMode="External"/><Relationship Id="rId2" Type="http://schemas.microsoft.com/office/2011/relationships/chartStyle" Target="style3.xml"/><Relationship Id="rId3" Type="http://schemas.microsoft.com/office/2011/relationships/chartColorStyle" Target="colors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00277777777777778"/>
          <c:y val="0.00694444444444444"/>
          <c:w val="0.975"/>
          <c:h val="0.921296296296296"/>
        </c:manualLayout>
      </c:layout>
      <c:ofPieChart>
        <c:ofPieType val="bar"/>
        <c:varyColors val="1"/>
        <c:ser>
          <c:idx val="0"/>
          <c:order val="0"/>
          <c:tx>
            <c:strRef>
              <c:f>'[PAYYAP Stats Workbook.xlsx]Sheet1'!$D$6</c:f>
              <c:strCache>
                <c:ptCount val="1"/>
                <c:pt idx="0">
                  <c:v>USA (LIVE)</c:v>
                </c:pt>
              </c:strCache>
            </c:strRef>
          </c:tx>
          <c:dPt>
            <c:idx val="2"/>
            <c:bubble3D val="0"/>
          </c:dPt>
          <c:dPt>
            <c:idx val="3"/>
            <c:bubble3D val="0"/>
          </c:dPt>
          <c:dLbls>
            <c:dLbl>
              <c:idx val="0"/>
              <c:layout>
                <c:manualLayout>
                  <c:x val="0.0883289752107039"/>
                  <c:y val="-0.119790246547064"/>
                </c:manualLayout>
              </c:layout>
              <c:showLegendKey val="0"/>
              <c:showVal val="1"/>
              <c:showCatName val="1"/>
              <c:showSerName val="0"/>
              <c:showPercent val="0"/>
              <c:showBubbleSize val="0"/>
            </c:dLbl>
            <c:dLbl>
              <c:idx val="1"/>
              <c:layout>
                <c:manualLayout>
                  <c:x val="-0.18525288616326"/>
                  <c:y val="0.177665026239838"/>
                </c:manualLayout>
              </c:layout>
              <c:showLegendKey val="0"/>
              <c:showVal val="1"/>
              <c:showCatName val="1"/>
              <c:showSerName val="0"/>
              <c:showPercent val="0"/>
              <c:showBubbleSize val="0"/>
            </c:dLbl>
            <c:dLbl>
              <c:idx val="2"/>
              <c:layout>
                <c:manualLayout>
                  <c:x val="-0.0494120201058108"/>
                  <c:y val="-0.191170573732344"/>
                </c:manualLayout>
              </c:layout>
              <c:showLegendKey val="0"/>
              <c:showVal val="1"/>
              <c:showCatName val="1"/>
              <c:showSerName val="0"/>
              <c:showPercent val="0"/>
              <c:showBubbleSize val="0"/>
            </c:dLbl>
            <c:dLbl>
              <c:idx val="3"/>
              <c:delete val="1"/>
            </c:dLbl>
            <c:showLegendKey val="0"/>
            <c:showVal val="1"/>
            <c:showCatName val="1"/>
            <c:showSerName val="0"/>
            <c:showPercent val="0"/>
            <c:showBubbleSize val="0"/>
            <c:showLeaderLines val="1"/>
          </c:dLbls>
          <c:cat>
            <c:strRef>
              <c:f>'[PAYYAP Stats Workbook.xlsx]Sheet1'!$C$7:$C$9</c:f>
              <c:strCache>
                <c:ptCount val="3"/>
                <c:pt idx="0">
                  <c:v>Downloads</c:v>
                </c:pt>
                <c:pt idx="1">
                  <c:v>Approved</c:v>
                </c:pt>
                <c:pt idx="2">
                  <c:v>Processing</c:v>
                </c:pt>
              </c:strCache>
            </c:strRef>
          </c:cat>
          <c:val>
            <c:numRef>
              <c:f>'[PAYYAP Stats Workbook.xlsx]Sheet1'!$D$7:$D$9</c:f>
              <c:numCache>
                <c:formatCode>General</c:formatCode>
                <c:ptCount val="3"/>
                <c:pt idx="0">
                  <c:v>1000.0</c:v>
                </c:pt>
                <c:pt idx="1">
                  <c:v>200.0</c:v>
                </c:pt>
                <c:pt idx="2">
                  <c:v>20.0</c:v>
                </c:pt>
              </c:numCache>
            </c:numRef>
          </c:val>
        </c:ser>
        <c:dLbls>
          <c:showLegendKey val="0"/>
          <c:showVal val="1"/>
          <c:showCatName val="1"/>
          <c:showSerName val="0"/>
          <c:showPercent val="0"/>
          <c:showBubbleSize val="0"/>
          <c:showLeaderLines val="1"/>
        </c:dLbls>
        <c:gapWidth val="150"/>
        <c:secondPieSize val="75"/>
        <c:serLines/>
      </c:of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1"/>
    <c:plotArea>
      <c:layout>
        <c:manualLayout>
          <c:layoutTarget val="inner"/>
          <c:xMode val="edge"/>
          <c:yMode val="edge"/>
          <c:x val="0.0"/>
          <c:y val="0.0115740740740741"/>
          <c:w val="1.0"/>
          <c:h val="0.976851851851852"/>
        </c:manualLayout>
      </c:layout>
      <c:ofPieChart>
        <c:ofPieType val="bar"/>
        <c:varyColors val="1"/>
        <c:ser>
          <c:idx val="0"/>
          <c:order val="0"/>
          <c:tx>
            <c:strRef>
              <c:f>'[PAYYAP Stats Workbook.xlsx]Sheet1'!$D$23</c:f>
              <c:strCache>
                <c:ptCount val="1"/>
                <c:pt idx="0">
                  <c:v>INTL (PAUSED)</c:v>
                </c:pt>
              </c:strCache>
            </c:strRef>
          </c:tx>
          <c:dLbls>
            <c:dLbl>
              <c:idx val="0"/>
              <c:layout>
                <c:manualLayout>
                  <c:x val="0.144534397725495"/>
                  <c:y val="-0.264666474340481"/>
                </c:manualLayout>
              </c:layout>
              <c:spPr/>
              <c:txPr>
                <a:bodyPr/>
                <a:lstStyle/>
                <a:p>
                  <a:pPr>
                    <a:defRPr/>
                  </a:pPr>
                  <a:endParaRPr lang="en-US"/>
                </a:p>
              </c:txPr>
              <c:dLblPos val="bestFit"/>
              <c:showLegendKey val="0"/>
              <c:showVal val="1"/>
              <c:showCatName val="1"/>
              <c:showSerName val="0"/>
              <c:showPercent val="0"/>
              <c:showBubbleSize val="0"/>
            </c:dLbl>
            <c:dLbl>
              <c:idx val="1"/>
              <c:layout>
                <c:manualLayout>
                  <c:x val="-0.0815486819561446"/>
                  <c:y val="0.119984546422311"/>
                </c:manualLayout>
              </c:layout>
              <c:dLblPos val="bestFit"/>
              <c:showLegendKey val="0"/>
              <c:showVal val="1"/>
              <c:showCatName val="1"/>
              <c:showSerName val="0"/>
              <c:showPercent val="0"/>
              <c:showBubbleSize val="0"/>
            </c:dLbl>
            <c:dLbl>
              <c:idx val="2"/>
              <c:layout>
                <c:manualLayout>
                  <c:x val="-0.0803531846719322"/>
                  <c:y val="-0.199914971581275"/>
                </c:manualLayout>
              </c:layout>
              <c:dLblPos val="bestFit"/>
              <c:showLegendKey val="0"/>
              <c:showVal val="1"/>
              <c:showCatName val="1"/>
              <c:showSerName val="0"/>
              <c:showPercent val="0"/>
              <c:showBubbleSize val="0"/>
            </c:dLbl>
            <c:dLbl>
              <c:idx val="3"/>
              <c:delete val="1"/>
            </c:dLbl>
            <c:dLblPos val="bestFit"/>
            <c:showLegendKey val="0"/>
            <c:showVal val="1"/>
            <c:showCatName val="1"/>
            <c:showSerName val="0"/>
            <c:showPercent val="0"/>
            <c:showBubbleSize val="0"/>
            <c:showLeaderLines val="1"/>
          </c:dLbls>
          <c:cat>
            <c:strRef>
              <c:f>'[PAYYAP Stats Workbook.xlsx]Sheet1'!$C$24:$C$26</c:f>
              <c:strCache>
                <c:ptCount val="3"/>
                <c:pt idx="0">
                  <c:v>Downloads</c:v>
                </c:pt>
                <c:pt idx="1">
                  <c:v>Approved</c:v>
                </c:pt>
                <c:pt idx="2">
                  <c:v>Processing</c:v>
                </c:pt>
              </c:strCache>
            </c:strRef>
          </c:cat>
          <c:val>
            <c:numRef>
              <c:f>'[PAYYAP Stats Workbook.xlsx]Sheet1'!$D$24:$D$26</c:f>
              <c:numCache>
                <c:formatCode>General</c:formatCode>
                <c:ptCount val="3"/>
                <c:pt idx="0">
                  <c:v>1000.0</c:v>
                </c:pt>
                <c:pt idx="1">
                  <c:v>600.0</c:v>
                </c:pt>
                <c:pt idx="2">
                  <c:v>200.0</c:v>
                </c:pt>
              </c:numCache>
            </c:numRef>
          </c:val>
        </c:ser>
        <c:dLbls>
          <c:dLblPos val="bestFit"/>
          <c:showLegendKey val="0"/>
          <c:showVal val="1"/>
          <c:showCatName val="1"/>
          <c:showSerName val="0"/>
          <c:showPercent val="0"/>
          <c:showBubbleSize val="0"/>
          <c:showLeaderLines val="1"/>
        </c:dLbls>
        <c:gapWidth val="100"/>
        <c:secondPieSize val="75"/>
        <c:serLines/>
      </c:of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j-lt"/>
                <a:ea typeface="+mn-ea"/>
                <a:cs typeface="Times New Roman" panose="02020603050405020304" pitchFamily="18" charset="0"/>
              </a:defRPr>
            </a:pPr>
            <a:r>
              <a:rPr lang="en-US" sz="1400"/>
              <a:t>Annual Transaction volume in billion U.S. dollars</a:t>
            </a:r>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2015</c:v>
                </c:pt>
              </c:strCache>
            </c:strRef>
          </c:tx>
          <c:spPr>
            <a:solidFill>
              <a:srgbClr val="4CAF50"/>
            </a:solidFill>
            <a:ln w="9525" cap="flat" cmpd="sng" algn="ctr">
              <a:solidFill>
                <a:schemeClr val="lt1">
                  <a:alpha val="50000"/>
                </a:schemeClr>
              </a:solidFill>
              <a:round/>
            </a:ln>
            <a:effectLst/>
          </c:spPr>
          <c:invertIfNegative val="0"/>
          <c:dLbls>
            <c:numFmt formatCode="&quot;$&quot;#,##0" sourceLinked="0"/>
            <c:spPr>
              <a:noFill/>
              <a:ln>
                <a:noFill/>
              </a:ln>
              <a:effectLst/>
            </c:spPr>
            <c:txPr>
              <a:bodyPr rot="0" spcFirstLastPara="1" vertOverflow="ellipsis" vert="horz" wrap="square" anchor="ctr" anchorCtr="1"/>
              <a:lstStyle/>
              <a:p>
                <a:pPr>
                  <a:defRPr sz="1400" b="1" i="0" u="none" strike="noStrike" kern="1200" baseline="0">
                    <a:solidFill>
                      <a:schemeClr val="lt1"/>
                    </a:solidFill>
                    <a:latin typeface="+mj-lt"/>
                    <a:ea typeface="+mn-ea"/>
                    <a:cs typeface="Times New Roman" panose="02020603050405020304" pitchFamily="18" charset="0"/>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Sheet1!$A$2:$A$6</c:f>
              <c:strCache>
                <c:ptCount val="5"/>
                <c:pt idx="0">
                  <c:v>2015</c:v>
                </c:pt>
                <c:pt idx="1">
                  <c:v>2016*</c:v>
                </c:pt>
                <c:pt idx="2">
                  <c:v>2017*</c:v>
                </c:pt>
                <c:pt idx="3">
                  <c:v>2018*</c:v>
                </c:pt>
                <c:pt idx="4">
                  <c:v>2019*</c:v>
                </c:pt>
              </c:strCache>
            </c:strRef>
          </c:cat>
          <c:val>
            <c:numRef>
              <c:f>Sheet1!$B$2:$B$6</c:f>
              <c:numCache>
                <c:formatCode>General</c:formatCode>
                <c:ptCount val="5"/>
                <c:pt idx="0">
                  <c:v>450.0</c:v>
                </c:pt>
                <c:pt idx="1">
                  <c:v>620.0</c:v>
                </c:pt>
                <c:pt idx="2">
                  <c:v>780.0</c:v>
                </c:pt>
                <c:pt idx="3">
                  <c:v>930.0</c:v>
                </c:pt>
                <c:pt idx="4">
                  <c:v>1080.0</c:v>
                </c:pt>
              </c:numCache>
            </c:numRef>
          </c:val>
          <c:extLst xmlns:c16r2="http://schemas.microsoft.com/office/drawing/2015/06/chart">
            <c:ext xmlns:c16="http://schemas.microsoft.com/office/drawing/2014/chart" uri="{C3380CC4-5D6E-409C-BE32-E72D297353CC}">
              <c16:uniqueId val="{00000000-0128-40A4-90D8-9507437C5225}"/>
            </c:ext>
          </c:extLst>
        </c:ser>
        <c:dLbls>
          <c:dLblPos val="inEnd"/>
          <c:showLegendKey val="0"/>
          <c:showVal val="1"/>
          <c:showCatName val="0"/>
          <c:showSerName val="0"/>
          <c:showPercent val="0"/>
          <c:showBubbleSize val="0"/>
        </c:dLbls>
        <c:gapWidth val="25"/>
        <c:axId val="2118491656"/>
        <c:axId val="2118501080"/>
      </c:barChart>
      <c:catAx>
        <c:axId val="21184916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j-lt"/>
                <a:ea typeface="+mn-ea"/>
                <a:cs typeface="Times New Roman" panose="02020603050405020304" pitchFamily="18" charset="0"/>
              </a:defRPr>
            </a:pPr>
            <a:endParaRPr lang="en-US"/>
          </a:p>
        </c:txPr>
        <c:crossAx val="2118501080"/>
        <c:crosses val="autoZero"/>
        <c:auto val="1"/>
        <c:lblAlgn val="ctr"/>
        <c:lblOffset val="100"/>
        <c:noMultiLvlLbl val="0"/>
      </c:catAx>
      <c:valAx>
        <c:axId val="21185010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211849165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noFill/>
      <a:round/>
    </a:ln>
    <a:effectLst/>
  </c:spPr>
  <c:txPr>
    <a:bodyPr/>
    <a:lstStyle/>
    <a:p>
      <a:pPr>
        <a:defRPr sz="1400">
          <a:latin typeface="+mj-lt"/>
          <a:cs typeface="Times New Roman" panose="02020603050405020304"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7807762057613"/>
          <c:y val="0.0591617713398075"/>
          <c:w val="0.542625615613627"/>
          <c:h val="0.745376404207797"/>
        </c:manualLayout>
      </c:layout>
      <c:pieChart>
        <c:varyColors val="1"/>
        <c:ser>
          <c:idx val="0"/>
          <c:order val="0"/>
          <c:tx>
            <c:strRef>
              <c:f>Sheet1!$B$1</c:f>
              <c:strCache>
                <c:ptCount val="1"/>
                <c:pt idx="0">
                  <c:v>500000</c:v>
                </c:pt>
              </c:strCache>
            </c:strRef>
          </c:tx>
          <c:spPr>
            <a:effectLst>
              <a:outerShdw blurRad="50800" dist="38100" dir="2700000" algn="tl" rotWithShape="0">
                <a:prstClr val="black">
                  <a:alpha val="40000"/>
                </a:prstClr>
              </a:outerShdw>
            </a:effectLst>
          </c:spPr>
          <c:explosion val="2"/>
          <c:dPt>
            <c:idx val="0"/>
            <c:bubble3D val="0"/>
            <c:spPr>
              <a:solidFill>
                <a:srgbClr val="4CAF50"/>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A2EA-43EC-ABDB-AD9E9B949B10}"/>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3-A2EA-43EC-ABDB-AD9E9B949B10}"/>
              </c:ext>
            </c:extLst>
          </c:dPt>
          <c:dPt>
            <c:idx val="2"/>
            <c:bubble3D val="0"/>
            <c:spPr>
              <a:solidFill>
                <a:schemeClr val="accent6">
                  <a:lumMod val="60000"/>
                  <a:lumOff val="40000"/>
                </a:schemeClr>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5-A2EA-43EC-ABDB-AD9E9B949B10}"/>
              </c:ext>
            </c:extLst>
          </c:dPt>
          <c:dPt>
            <c:idx val="3"/>
            <c:bubble3D val="0"/>
            <c:spPr>
              <a:solidFill>
                <a:schemeClr val="bg1">
                  <a:lumMod val="75000"/>
                </a:schemeClr>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7-A2EA-43EC-ABDB-AD9E9B949B10}"/>
              </c:ext>
            </c:extLst>
          </c:dPt>
          <c:dPt>
            <c:idx val="4"/>
            <c:bubble3D val="0"/>
            <c:spPr>
              <a:solidFill>
                <a:srgbClr val="F69A0B"/>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9-A2EA-43EC-ABDB-AD9E9B949B10}"/>
              </c:ext>
            </c:extLst>
          </c:dPt>
          <c:dLbls>
            <c:dLbl>
              <c:idx val="0"/>
              <c:layout>
                <c:manualLayout>
                  <c:x val="-0.0989111851468612"/>
                  <c:y val="-0.12973711428071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A2EA-43EC-ABDB-AD9E9B949B10}"/>
                </c:ext>
              </c:extLst>
            </c:dLbl>
            <c:dLbl>
              <c:idx val="1"/>
              <c:layout>
                <c:manualLayout>
                  <c:x val="0.14758131649567"/>
                  <c:y val="-0.099885672904478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A2EA-43EC-ABDB-AD9E9B949B10}"/>
                </c:ext>
              </c:extLst>
            </c:dLbl>
            <c:dLbl>
              <c:idx val="2"/>
              <c:layout>
                <c:manualLayout>
                  <c:x val="0.167530330887289"/>
                  <c:y val="-0.023562084213958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A2EA-43EC-ABDB-AD9E9B949B10}"/>
                </c:ext>
              </c:extLst>
            </c:dLbl>
            <c:dLbl>
              <c:idx val="3"/>
              <c:layout>
                <c:manualLayout>
                  <c:x val="0.169262015542734"/>
                  <c:y val="0.034095330593350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A2EA-43EC-ABDB-AD9E9B949B10}"/>
                </c:ext>
              </c:extLst>
            </c:dLbl>
            <c:dLbl>
              <c:idx val="4"/>
              <c:layout>
                <c:manualLayout>
                  <c:x val="0.0504544486196471"/>
                  <c:y val="0.1424952713793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A2EA-43EC-ABDB-AD9E9B949B1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Sheet1!$A$2:$A$6</c:f>
              <c:strCache>
                <c:ptCount val="5"/>
                <c:pt idx="0">
                  <c:v>Personnel</c:v>
                </c:pt>
                <c:pt idx="1">
                  <c:v>Advertising</c:v>
                </c:pt>
                <c:pt idx="2">
                  <c:v>Rent &amp; Office</c:v>
                </c:pt>
                <c:pt idx="3">
                  <c:v>Professional Support &amp; Services</c:v>
                </c:pt>
                <c:pt idx="4">
                  <c:v>Contingency / Working Capital</c:v>
                </c:pt>
              </c:strCache>
            </c:strRef>
          </c:cat>
          <c:val>
            <c:numRef>
              <c:f>Sheet1!$B$2:$B$6</c:f>
              <c:numCache>
                <c:formatCode>_("$"* #,##0_);_("$"* \(#,##0\);_("$"* "-"??_);_(@_)</c:formatCode>
                <c:ptCount val="5"/>
                <c:pt idx="0">
                  <c:v>231000.0</c:v>
                </c:pt>
                <c:pt idx="1">
                  <c:v>50000.0</c:v>
                </c:pt>
                <c:pt idx="2">
                  <c:v>25000.0</c:v>
                </c:pt>
                <c:pt idx="3">
                  <c:v>30000.0</c:v>
                </c:pt>
                <c:pt idx="4">
                  <c:v>164000.0</c:v>
                </c:pt>
              </c:numCache>
            </c:numRef>
          </c:val>
          <c:extLst xmlns:c16r2="http://schemas.microsoft.com/office/drawing/2015/06/chart">
            <c:ext xmlns:c16="http://schemas.microsoft.com/office/drawing/2014/chart" uri="{C3380CC4-5D6E-409C-BE32-E72D297353CC}">
              <c16:uniqueId val="{0000000A-A2EA-43EC-ABDB-AD9E9B949B10}"/>
            </c:ext>
          </c:extLst>
        </c:ser>
        <c:dLbls>
          <c:showLegendKey val="0"/>
          <c:showVal val="0"/>
          <c:showCatName val="0"/>
          <c:showSerName val="0"/>
          <c:showPercent val="0"/>
          <c:showBubbleSize val="0"/>
          <c:showLeaderLines val="1"/>
        </c:dLbls>
        <c:firstSliceAng val="53"/>
      </c:pieChart>
      <c:spPr>
        <a:noFill/>
        <a:ln>
          <a:noFill/>
        </a:ln>
        <a:effectLst/>
      </c:spPr>
    </c:plotArea>
    <c:legend>
      <c:legendPos val="b"/>
      <c:layout>
        <c:manualLayout>
          <c:xMode val="edge"/>
          <c:yMode val="edge"/>
          <c:x val="0.0"/>
          <c:y val="0.396952077642401"/>
          <c:w val="0.562014289576057"/>
          <c:h val="0.54491614512639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71957820858954"/>
          <c:y val="0.0833160766358585"/>
          <c:w val="0.504847550306212"/>
          <c:h val="0.792954267496668"/>
        </c:manualLayout>
      </c:layout>
      <c:pieChart>
        <c:varyColors val="1"/>
        <c:ser>
          <c:idx val="0"/>
          <c:order val="0"/>
          <c:spPr>
            <a:effectLst>
              <a:outerShdw blurRad="50800" dist="38100" dir="2700000" algn="tl" rotWithShape="0">
                <a:prstClr val="black">
                  <a:alpha val="40000"/>
                </a:prstClr>
              </a:outerShdw>
            </a:effectLst>
          </c:spPr>
          <c:explosion val="2"/>
          <c:dPt>
            <c:idx val="0"/>
            <c:bubble3D val="0"/>
            <c:spPr>
              <a:solidFill>
                <a:srgbClr val="4CAF50"/>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C9E8-4309-95D9-3BF632E14A55}"/>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3-C9E8-4309-95D9-3BF632E14A55}"/>
              </c:ext>
            </c:extLst>
          </c:dPt>
          <c:dPt>
            <c:idx val="2"/>
            <c:bubble3D val="0"/>
            <c:spPr>
              <a:solidFill>
                <a:schemeClr val="accent6">
                  <a:lumMod val="60000"/>
                  <a:lumOff val="40000"/>
                </a:schemeClr>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5-C9E8-4309-95D9-3BF632E14A55}"/>
              </c:ext>
            </c:extLst>
          </c:dPt>
          <c:dPt>
            <c:idx val="3"/>
            <c:bubble3D val="0"/>
            <c:spPr>
              <a:solidFill>
                <a:schemeClr val="accent4">
                  <a:lumMod val="60000"/>
                  <a:lumOff val="40000"/>
                </a:schemeClr>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7-C9E8-4309-95D9-3BF632E14A55}"/>
              </c:ext>
            </c:extLst>
          </c:dPt>
          <c:dPt>
            <c:idx val="4"/>
            <c:bubble3D val="0"/>
            <c:spPr>
              <a:solidFill>
                <a:srgbClr val="F69A0B"/>
              </a:solidFill>
              <a:ln w="19050">
                <a:solidFill>
                  <a:schemeClr val="lt1"/>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9-C9E8-4309-95D9-3BF632E14A55}"/>
              </c:ext>
            </c:extLst>
          </c:dPt>
          <c:dLbls>
            <c:dLbl>
              <c:idx val="0"/>
              <c:layout>
                <c:manualLayout>
                  <c:x val="-0.0682075852205441"/>
                  <c:y val="0.058693803738398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3020060011933641"/>
                      <c:h val="7.6779563919317034E-2"/>
                    </c:manualLayout>
                  </c15:layout>
                </c:ext>
                <c:ext xmlns:c16="http://schemas.microsoft.com/office/drawing/2014/chart" uri="{C3380CC4-5D6E-409C-BE32-E72D297353CC}">
                  <c16:uniqueId val="{00000001-C9E8-4309-95D9-3BF632E14A55}"/>
                </c:ext>
              </c:extLst>
            </c:dLbl>
            <c:dLbl>
              <c:idx val="2"/>
              <c:layout>
                <c:manualLayout>
                  <c:x val="-0.0114447315369138"/>
                  <c:y val="0.016884971996896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C9E8-4309-95D9-3BF632E14A55}"/>
                </c:ext>
              </c:extLst>
            </c:dLbl>
            <c:dLbl>
              <c:idx val="3"/>
              <c:layout>
                <c:manualLayout>
                  <c:x val="-0.0159919038849501"/>
                  <c:y val="0.00060845493861665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C9E8-4309-95D9-3BF632E14A55}"/>
                </c:ext>
              </c:extLst>
            </c:dLbl>
            <c:dLbl>
              <c:idx val="4"/>
              <c:layout>
                <c:manualLayout>
                  <c:x val="0.125047239570998"/>
                  <c:y val="0.15313940789468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C9E8-4309-95D9-3BF632E14A5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'B4B Use of Funds'!$C$51:$C$55</c:f>
              <c:strCache>
                <c:ptCount val="5"/>
                <c:pt idx="0">
                  <c:v>Personnel</c:v>
                </c:pt>
                <c:pt idx="1">
                  <c:v>Advertising</c:v>
                </c:pt>
                <c:pt idx="2">
                  <c:v>Rent &amp; Office</c:v>
                </c:pt>
                <c:pt idx="3">
                  <c:v>Professional Support &amp; Services</c:v>
                </c:pt>
                <c:pt idx="4">
                  <c:v>Contingency / Working Capital</c:v>
                </c:pt>
              </c:strCache>
            </c:strRef>
          </c:cat>
          <c:val>
            <c:numRef>
              <c:f>'B4B Use of Funds'!$D$51:$D$55</c:f>
              <c:numCache>
                <c:formatCode>_("$"* #,##0_);_("$"* \(#,##0\);_("$"* "-"??_);_(@_)</c:formatCode>
                <c:ptCount val="5"/>
                <c:pt idx="0">
                  <c:v>1.1743494895639E6</c:v>
                </c:pt>
                <c:pt idx="1">
                  <c:v>1.17729272136731E6</c:v>
                </c:pt>
                <c:pt idx="2">
                  <c:v>70637.56328203864</c:v>
                </c:pt>
                <c:pt idx="3">
                  <c:v>38262.01344443759</c:v>
                </c:pt>
                <c:pt idx="4">
                  <c:v>539458.2123423191</c:v>
                </c:pt>
              </c:numCache>
            </c:numRef>
          </c:val>
          <c:extLst xmlns:c16r2="http://schemas.microsoft.com/office/drawing/2015/06/chart">
            <c:ext xmlns:c16="http://schemas.microsoft.com/office/drawing/2014/chart" uri="{C3380CC4-5D6E-409C-BE32-E72D297353CC}">
              <c16:uniqueId val="{0000000A-C9E8-4309-95D9-3BF632E14A55}"/>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0250094479141995"/>
          <c:y val="0.43648539305105"/>
          <c:w val="0.511698600174978"/>
          <c:h val="0.561914945838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26A647-380B-0E4E-B5A1-F61AE47FD98B}" type="doc">
      <dgm:prSet loTypeId="urn:microsoft.com/office/officeart/2005/8/layout/hProcess3" loCatId="" qsTypeId="urn:microsoft.com/office/officeart/2005/8/quickstyle/3D1" qsCatId="3D" csTypeId="urn:microsoft.com/office/officeart/2005/8/colors/accent1_2" csCatId="accent1" phldr="1"/>
      <dgm:spPr/>
      <dgm:t>
        <a:bodyPr/>
        <a:lstStyle/>
        <a:p>
          <a:endParaRPr lang="en-US"/>
        </a:p>
      </dgm:t>
    </dgm:pt>
    <dgm:pt modelId="{05013FC2-AD0E-AE4B-AA54-720B3B81CA8E}">
      <dgm:prSet phldrT="[Text]" custT="1"/>
      <dgm:spPr/>
      <dgm:t>
        <a:bodyPr/>
        <a:lstStyle/>
        <a:p>
          <a:pPr algn="l"/>
          <a:r>
            <a:rPr lang="en-US" sz="2000" dirty="0" smtClean="0">
              <a:solidFill>
                <a:srgbClr val="FFFFFF"/>
              </a:solidFill>
            </a:rPr>
            <a:t>  MAR, 1950</a:t>
          </a:r>
          <a:endParaRPr lang="en-US" sz="2000" dirty="0">
            <a:solidFill>
              <a:srgbClr val="FFFFFF"/>
            </a:solidFill>
          </a:endParaRPr>
        </a:p>
      </dgm:t>
    </dgm:pt>
    <dgm:pt modelId="{D3704296-ED27-7F43-BEF6-5440A200461C}" type="parTrans" cxnId="{FF040717-3111-504F-98A2-FA34E4360944}">
      <dgm:prSet/>
      <dgm:spPr/>
      <dgm:t>
        <a:bodyPr/>
        <a:lstStyle/>
        <a:p>
          <a:endParaRPr lang="en-US" sz="2000"/>
        </a:p>
      </dgm:t>
    </dgm:pt>
    <dgm:pt modelId="{CEF81DE0-5AA7-0E4A-9A65-1B202B6B3B6D}" type="sibTrans" cxnId="{FF040717-3111-504F-98A2-FA34E4360944}">
      <dgm:prSet/>
      <dgm:spPr/>
      <dgm:t>
        <a:bodyPr/>
        <a:lstStyle/>
        <a:p>
          <a:endParaRPr lang="en-US" sz="2000"/>
        </a:p>
      </dgm:t>
    </dgm:pt>
    <dgm:pt modelId="{DF44CC2A-CC0F-1E40-84F4-CAD66FE37930}">
      <dgm:prSet phldrT="[Text]" custT="1"/>
      <dgm:spPr/>
      <dgm:t>
        <a:bodyPr/>
        <a:lstStyle/>
        <a:p>
          <a:pPr algn="l"/>
          <a:r>
            <a:rPr lang="en-US" sz="2000" dirty="0" smtClean="0">
              <a:solidFill>
                <a:srgbClr val="FFFFFF"/>
              </a:solidFill>
            </a:rPr>
            <a:t> DEC, 1998</a:t>
          </a:r>
          <a:endParaRPr lang="en-US" sz="2000" dirty="0">
            <a:solidFill>
              <a:srgbClr val="FFFFFF"/>
            </a:solidFill>
          </a:endParaRPr>
        </a:p>
      </dgm:t>
    </dgm:pt>
    <dgm:pt modelId="{1155F49F-D44F-A941-ACD9-6A49457C046E}" type="parTrans" cxnId="{57F2B26C-BDC9-8D49-B30E-723D8885B9CB}">
      <dgm:prSet/>
      <dgm:spPr/>
      <dgm:t>
        <a:bodyPr/>
        <a:lstStyle/>
        <a:p>
          <a:endParaRPr lang="en-US" sz="2000"/>
        </a:p>
      </dgm:t>
    </dgm:pt>
    <dgm:pt modelId="{C155B33D-BA14-AA49-9944-6B3F2DDB432C}" type="sibTrans" cxnId="{57F2B26C-BDC9-8D49-B30E-723D8885B9CB}">
      <dgm:prSet/>
      <dgm:spPr/>
      <dgm:t>
        <a:bodyPr/>
        <a:lstStyle/>
        <a:p>
          <a:endParaRPr lang="en-US" sz="2000"/>
        </a:p>
      </dgm:t>
    </dgm:pt>
    <dgm:pt modelId="{5C4A79D7-6ED0-2542-B585-542A10CDB450}">
      <dgm:prSet phldrT="[Text]" custT="1"/>
      <dgm:spPr/>
      <dgm:t>
        <a:bodyPr/>
        <a:lstStyle/>
        <a:p>
          <a:pPr algn="l"/>
          <a:r>
            <a:rPr lang="en-US" sz="2000" dirty="0" smtClean="0">
              <a:solidFill>
                <a:srgbClr val="FFFFFF"/>
              </a:solidFill>
            </a:rPr>
            <a:t>FEB, 2009</a:t>
          </a:r>
          <a:endParaRPr lang="en-US" sz="2000" dirty="0">
            <a:solidFill>
              <a:srgbClr val="FFFFFF"/>
            </a:solidFill>
          </a:endParaRPr>
        </a:p>
      </dgm:t>
    </dgm:pt>
    <dgm:pt modelId="{8542A054-8A9B-8C47-907B-2F3B8041D6B5}" type="parTrans" cxnId="{17A5BD15-92FE-E04F-B16D-0E113D85A795}">
      <dgm:prSet/>
      <dgm:spPr/>
      <dgm:t>
        <a:bodyPr/>
        <a:lstStyle/>
        <a:p>
          <a:endParaRPr lang="en-US" sz="2000"/>
        </a:p>
      </dgm:t>
    </dgm:pt>
    <dgm:pt modelId="{B2832AC7-20E4-4B4F-B6B3-60CCF058FD38}" type="sibTrans" cxnId="{17A5BD15-92FE-E04F-B16D-0E113D85A795}">
      <dgm:prSet/>
      <dgm:spPr/>
      <dgm:t>
        <a:bodyPr/>
        <a:lstStyle/>
        <a:p>
          <a:endParaRPr lang="en-US" sz="2000"/>
        </a:p>
      </dgm:t>
    </dgm:pt>
    <dgm:pt modelId="{EC5E0AE1-15CC-274E-9061-8B0136FF077B}">
      <dgm:prSet custT="1"/>
      <dgm:spPr/>
      <dgm:t>
        <a:bodyPr/>
        <a:lstStyle/>
        <a:p>
          <a:pPr algn="l"/>
          <a:r>
            <a:rPr lang="en-US" sz="2000" dirty="0" smtClean="0">
              <a:solidFill>
                <a:srgbClr val="FFFFFF"/>
              </a:solidFill>
            </a:rPr>
            <a:t>AUG, 2016</a:t>
          </a:r>
          <a:endParaRPr lang="en-US" sz="2000" dirty="0">
            <a:solidFill>
              <a:srgbClr val="FFFFFF"/>
            </a:solidFill>
          </a:endParaRPr>
        </a:p>
      </dgm:t>
    </dgm:pt>
    <dgm:pt modelId="{EB6DD0C5-BEDF-2141-B4CA-BC64A9B65963}" type="parTrans" cxnId="{055F3C6A-C0E1-3E41-BD7E-8D355A6B6629}">
      <dgm:prSet/>
      <dgm:spPr/>
      <dgm:t>
        <a:bodyPr/>
        <a:lstStyle/>
        <a:p>
          <a:endParaRPr lang="en-US" sz="2000"/>
        </a:p>
      </dgm:t>
    </dgm:pt>
    <dgm:pt modelId="{90826899-AB84-5244-8BCC-1BC73493F9F0}" type="sibTrans" cxnId="{055F3C6A-C0E1-3E41-BD7E-8D355A6B6629}">
      <dgm:prSet/>
      <dgm:spPr/>
      <dgm:t>
        <a:bodyPr/>
        <a:lstStyle/>
        <a:p>
          <a:endParaRPr lang="en-US" sz="2000"/>
        </a:p>
      </dgm:t>
    </dgm:pt>
    <dgm:pt modelId="{3BFFCE05-2278-6747-A6ED-325324DB4199}" type="pres">
      <dgm:prSet presAssocID="{F326A647-380B-0E4E-B5A1-F61AE47FD98B}" presName="Name0" presStyleCnt="0">
        <dgm:presLayoutVars>
          <dgm:dir/>
          <dgm:animLvl val="lvl"/>
          <dgm:resizeHandles val="exact"/>
        </dgm:presLayoutVars>
      </dgm:prSet>
      <dgm:spPr/>
      <dgm:t>
        <a:bodyPr/>
        <a:lstStyle/>
        <a:p>
          <a:endParaRPr lang="en-US"/>
        </a:p>
      </dgm:t>
    </dgm:pt>
    <dgm:pt modelId="{E2644399-6859-A24D-BF9C-3D130A906C47}" type="pres">
      <dgm:prSet presAssocID="{F326A647-380B-0E4E-B5A1-F61AE47FD98B}" presName="dummy" presStyleCnt="0"/>
      <dgm:spPr/>
    </dgm:pt>
    <dgm:pt modelId="{3F40CE29-1D3E-2746-9DF3-3A2F5B27037C}" type="pres">
      <dgm:prSet presAssocID="{F326A647-380B-0E4E-B5A1-F61AE47FD98B}" presName="linH" presStyleCnt="0"/>
      <dgm:spPr/>
    </dgm:pt>
    <dgm:pt modelId="{D9D25DC6-594B-CC4A-BFAD-D306C7E61FC7}" type="pres">
      <dgm:prSet presAssocID="{F326A647-380B-0E4E-B5A1-F61AE47FD98B}" presName="padding1" presStyleCnt="0"/>
      <dgm:spPr/>
    </dgm:pt>
    <dgm:pt modelId="{FA1857D1-578B-064F-B929-C409E52C9447}" type="pres">
      <dgm:prSet presAssocID="{05013FC2-AD0E-AE4B-AA54-720B3B81CA8E}" presName="linV" presStyleCnt="0"/>
      <dgm:spPr/>
    </dgm:pt>
    <dgm:pt modelId="{9455058A-8F83-874D-8440-AA365E7E7166}" type="pres">
      <dgm:prSet presAssocID="{05013FC2-AD0E-AE4B-AA54-720B3B81CA8E}" presName="spVertical1" presStyleCnt="0"/>
      <dgm:spPr/>
    </dgm:pt>
    <dgm:pt modelId="{69BE050F-4B95-4D48-9345-ABC622F69D20}" type="pres">
      <dgm:prSet presAssocID="{05013FC2-AD0E-AE4B-AA54-720B3B81CA8E}" presName="parTx" presStyleLbl="revTx" presStyleIdx="0" presStyleCnt="4" custScaleX="123465" custScaleY="93771" custLinFactNeighborX="-42195" custLinFactNeighborY="20919">
        <dgm:presLayoutVars>
          <dgm:chMax val="0"/>
          <dgm:chPref val="0"/>
          <dgm:bulletEnabled val="1"/>
        </dgm:presLayoutVars>
      </dgm:prSet>
      <dgm:spPr/>
      <dgm:t>
        <a:bodyPr/>
        <a:lstStyle/>
        <a:p>
          <a:endParaRPr lang="en-US"/>
        </a:p>
      </dgm:t>
    </dgm:pt>
    <dgm:pt modelId="{02FD0208-C8AE-B241-A746-2765F0A79202}" type="pres">
      <dgm:prSet presAssocID="{05013FC2-AD0E-AE4B-AA54-720B3B81CA8E}" presName="spVertical2" presStyleCnt="0"/>
      <dgm:spPr/>
    </dgm:pt>
    <dgm:pt modelId="{CA3095ED-5DCD-974A-AD1F-3D98CDFBBE06}" type="pres">
      <dgm:prSet presAssocID="{05013FC2-AD0E-AE4B-AA54-720B3B81CA8E}" presName="spVertical3" presStyleCnt="0"/>
      <dgm:spPr/>
    </dgm:pt>
    <dgm:pt modelId="{170F0495-7A3F-2A41-83E4-34646F367641}" type="pres">
      <dgm:prSet presAssocID="{CEF81DE0-5AA7-0E4A-9A65-1B202B6B3B6D}" presName="space" presStyleCnt="0"/>
      <dgm:spPr/>
    </dgm:pt>
    <dgm:pt modelId="{5BD10CD0-27EF-A44B-903B-89CD5A4AD311}" type="pres">
      <dgm:prSet presAssocID="{DF44CC2A-CC0F-1E40-84F4-CAD66FE37930}" presName="linV" presStyleCnt="0"/>
      <dgm:spPr/>
    </dgm:pt>
    <dgm:pt modelId="{01E9DB25-0850-8540-A97C-09E1ECD89526}" type="pres">
      <dgm:prSet presAssocID="{DF44CC2A-CC0F-1E40-84F4-CAD66FE37930}" presName="spVertical1" presStyleCnt="0"/>
      <dgm:spPr/>
    </dgm:pt>
    <dgm:pt modelId="{58666FA9-BD69-6F49-AEC5-1B7E081EDBCA}" type="pres">
      <dgm:prSet presAssocID="{DF44CC2A-CC0F-1E40-84F4-CAD66FE37930}" presName="parTx" presStyleLbl="revTx" presStyleIdx="1" presStyleCnt="4" custScaleX="87550" custScaleY="102943" custLinFactNeighborX="-54967" custLinFactNeighborY="12251">
        <dgm:presLayoutVars>
          <dgm:chMax val="0"/>
          <dgm:chPref val="0"/>
          <dgm:bulletEnabled val="1"/>
        </dgm:presLayoutVars>
      </dgm:prSet>
      <dgm:spPr/>
      <dgm:t>
        <a:bodyPr/>
        <a:lstStyle/>
        <a:p>
          <a:endParaRPr lang="en-US"/>
        </a:p>
      </dgm:t>
    </dgm:pt>
    <dgm:pt modelId="{D48FCAAF-3316-8A4B-A471-E3C7666E9EE6}" type="pres">
      <dgm:prSet presAssocID="{DF44CC2A-CC0F-1E40-84F4-CAD66FE37930}" presName="spVertical2" presStyleCnt="0"/>
      <dgm:spPr/>
    </dgm:pt>
    <dgm:pt modelId="{E6CA60EF-35CF-884F-86CC-9DE0A5C5F180}" type="pres">
      <dgm:prSet presAssocID="{DF44CC2A-CC0F-1E40-84F4-CAD66FE37930}" presName="spVertical3" presStyleCnt="0"/>
      <dgm:spPr/>
    </dgm:pt>
    <dgm:pt modelId="{A740D859-40F1-7B4C-89D0-20FC12D024B7}" type="pres">
      <dgm:prSet presAssocID="{C155B33D-BA14-AA49-9944-6B3F2DDB432C}" presName="space" presStyleCnt="0"/>
      <dgm:spPr/>
    </dgm:pt>
    <dgm:pt modelId="{574C45CE-5AAC-094D-A56E-2B1F93AE98F5}" type="pres">
      <dgm:prSet presAssocID="{5C4A79D7-6ED0-2542-B585-542A10CDB450}" presName="linV" presStyleCnt="0"/>
      <dgm:spPr/>
    </dgm:pt>
    <dgm:pt modelId="{64CB1E7E-67D9-CE49-B889-F52A45F7C84C}" type="pres">
      <dgm:prSet presAssocID="{5C4A79D7-6ED0-2542-B585-542A10CDB450}" presName="spVertical1" presStyleCnt="0"/>
      <dgm:spPr/>
    </dgm:pt>
    <dgm:pt modelId="{5AE8B7B6-C938-8549-834A-D32A8B17858D}" type="pres">
      <dgm:prSet presAssocID="{5C4A79D7-6ED0-2542-B585-542A10CDB450}" presName="parTx" presStyleLbl="revTx" presStyleIdx="2" presStyleCnt="4" custScaleX="100585" custScaleY="84152" custLinFactNeighborX="-23768" custLinFactNeighborY="30857">
        <dgm:presLayoutVars>
          <dgm:chMax val="0"/>
          <dgm:chPref val="0"/>
          <dgm:bulletEnabled val="1"/>
        </dgm:presLayoutVars>
      </dgm:prSet>
      <dgm:spPr/>
      <dgm:t>
        <a:bodyPr/>
        <a:lstStyle/>
        <a:p>
          <a:endParaRPr lang="en-US"/>
        </a:p>
      </dgm:t>
    </dgm:pt>
    <dgm:pt modelId="{B4CB1AD2-474C-6347-9831-FF61AC884AAD}" type="pres">
      <dgm:prSet presAssocID="{5C4A79D7-6ED0-2542-B585-542A10CDB450}" presName="spVertical2" presStyleCnt="0"/>
      <dgm:spPr/>
    </dgm:pt>
    <dgm:pt modelId="{6D4AE300-91B8-824C-A4E8-EB1CBFAD142A}" type="pres">
      <dgm:prSet presAssocID="{5C4A79D7-6ED0-2542-B585-542A10CDB450}" presName="spVertical3" presStyleCnt="0"/>
      <dgm:spPr/>
    </dgm:pt>
    <dgm:pt modelId="{E1A05232-CFC8-5243-86D3-CB6344F25333}" type="pres">
      <dgm:prSet presAssocID="{B2832AC7-20E4-4B4F-B6B3-60CCF058FD38}" presName="space" presStyleCnt="0"/>
      <dgm:spPr/>
    </dgm:pt>
    <dgm:pt modelId="{4F267630-D9A5-6746-8FA3-A15C3152CB07}" type="pres">
      <dgm:prSet presAssocID="{EC5E0AE1-15CC-274E-9061-8B0136FF077B}" presName="linV" presStyleCnt="0"/>
      <dgm:spPr/>
    </dgm:pt>
    <dgm:pt modelId="{4E2E0381-DF35-B34F-85E8-185FB21F5B9B}" type="pres">
      <dgm:prSet presAssocID="{EC5E0AE1-15CC-274E-9061-8B0136FF077B}" presName="spVertical1" presStyleCnt="0"/>
      <dgm:spPr/>
    </dgm:pt>
    <dgm:pt modelId="{AC678B9B-618E-CD4D-AFE7-4BC73FE89DC6}" type="pres">
      <dgm:prSet presAssocID="{EC5E0AE1-15CC-274E-9061-8B0136FF077B}" presName="parTx" presStyleLbl="revTx" presStyleIdx="3" presStyleCnt="4" custScaleX="110621" custScaleY="114110" custLinFactNeighborX="-4428" custLinFactNeighborY="3019">
        <dgm:presLayoutVars>
          <dgm:chMax val="0"/>
          <dgm:chPref val="0"/>
          <dgm:bulletEnabled val="1"/>
        </dgm:presLayoutVars>
      </dgm:prSet>
      <dgm:spPr/>
      <dgm:t>
        <a:bodyPr/>
        <a:lstStyle/>
        <a:p>
          <a:endParaRPr lang="en-US"/>
        </a:p>
      </dgm:t>
    </dgm:pt>
    <dgm:pt modelId="{5B9ED376-65A2-9C4B-8A76-11231F8396D7}" type="pres">
      <dgm:prSet presAssocID="{EC5E0AE1-15CC-274E-9061-8B0136FF077B}" presName="spVertical2" presStyleCnt="0"/>
      <dgm:spPr/>
    </dgm:pt>
    <dgm:pt modelId="{622ED0E5-28C5-5B47-873C-92AC4633680E}" type="pres">
      <dgm:prSet presAssocID="{EC5E0AE1-15CC-274E-9061-8B0136FF077B}" presName="spVertical3" presStyleCnt="0"/>
      <dgm:spPr/>
    </dgm:pt>
    <dgm:pt modelId="{9FDFD0A1-0607-AC43-87FE-6AF1424E25F6}" type="pres">
      <dgm:prSet presAssocID="{F326A647-380B-0E4E-B5A1-F61AE47FD98B}" presName="padding2" presStyleCnt="0"/>
      <dgm:spPr/>
    </dgm:pt>
    <dgm:pt modelId="{821252F2-973C-FD47-8D87-C19820FF7D90}" type="pres">
      <dgm:prSet presAssocID="{F326A647-380B-0E4E-B5A1-F61AE47FD98B}" presName="negArrow" presStyleCnt="0"/>
      <dgm:spPr/>
    </dgm:pt>
    <dgm:pt modelId="{61EE209B-BE72-D14F-8118-17FFE0BFE895}" type="pres">
      <dgm:prSet presAssocID="{F326A647-380B-0E4E-B5A1-F61AE47FD98B}" presName="backgroundArrow" presStyleLbl="node1" presStyleIdx="0" presStyleCnt="1" custLinFactNeighborX="-156">
        <dgm:style>
          <a:lnRef idx="2">
            <a:schemeClr val="accent2">
              <a:shade val="50000"/>
            </a:schemeClr>
          </a:lnRef>
          <a:fillRef idx="1">
            <a:schemeClr val="accent2"/>
          </a:fillRef>
          <a:effectRef idx="0">
            <a:schemeClr val="accent2"/>
          </a:effectRef>
          <a:fontRef idx="minor">
            <a:schemeClr val="lt1"/>
          </a:fontRef>
        </dgm:style>
      </dgm:prSet>
      <dgm:spPr/>
    </dgm:pt>
  </dgm:ptLst>
  <dgm:cxnLst>
    <dgm:cxn modelId="{FF040717-3111-504F-98A2-FA34E4360944}" srcId="{F326A647-380B-0E4E-B5A1-F61AE47FD98B}" destId="{05013FC2-AD0E-AE4B-AA54-720B3B81CA8E}" srcOrd="0" destOrd="0" parTransId="{D3704296-ED27-7F43-BEF6-5440A200461C}" sibTransId="{CEF81DE0-5AA7-0E4A-9A65-1B202B6B3B6D}"/>
    <dgm:cxn modelId="{FE28EBD1-C6AA-FD48-8AB3-346784B7710A}" type="presOf" srcId="{EC5E0AE1-15CC-274E-9061-8B0136FF077B}" destId="{AC678B9B-618E-CD4D-AFE7-4BC73FE89DC6}" srcOrd="0" destOrd="0" presId="urn:microsoft.com/office/officeart/2005/8/layout/hProcess3"/>
    <dgm:cxn modelId="{C6648E42-D84A-4844-A7AA-5F64DE5E6761}" type="presOf" srcId="{5C4A79D7-6ED0-2542-B585-542A10CDB450}" destId="{5AE8B7B6-C938-8549-834A-D32A8B17858D}" srcOrd="0" destOrd="0" presId="urn:microsoft.com/office/officeart/2005/8/layout/hProcess3"/>
    <dgm:cxn modelId="{9C90A8A7-2F84-CE46-887D-0C2856C15843}" type="presOf" srcId="{05013FC2-AD0E-AE4B-AA54-720B3B81CA8E}" destId="{69BE050F-4B95-4D48-9345-ABC622F69D20}" srcOrd="0" destOrd="0" presId="urn:microsoft.com/office/officeart/2005/8/layout/hProcess3"/>
    <dgm:cxn modelId="{57F2B26C-BDC9-8D49-B30E-723D8885B9CB}" srcId="{F326A647-380B-0E4E-B5A1-F61AE47FD98B}" destId="{DF44CC2A-CC0F-1E40-84F4-CAD66FE37930}" srcOrd="1" destOrd="0" parTransId="{1155F49F-D44F-A941-ACD9-6A49457C046E}" sibTransId="{C155B33D-BA14-AA49-9944-6B3F2DDB432C}"/>
    <dgm:cxn modelId="{6D77712C-7785-B549-9489-6FE72140C961}" type="presOf" srcId="{DF44CC2A-CC0F-1E40-84F4-CAD66FE37930}" destId="{58666FA9-BD69-6F49-AEC5-1B7E081EDBCA}" srcOrd="0" destOrd="0" presId="urn:microsoft.com/office/officeart/2005/8/layout/hProcess3"/>
    <dgm:cxn modelId="{055F3C6A-C0E1-3E41-BD7E-8D355A6B6629}" srcId="{F326A647-380B-0E4E-B5A1-F61AE47FD98B}" destId="{EC5E0AE1-15CC-274E-9061-8B0136FF077B}" srcOrd="3" destOrd="0" parTransId="{EB6DD0C5-BEDF-2141-B4CA-BC64A9B65963}" sibTransId="{90826899-AB84-5244-8BCC-1BC73493F9F0}"/>
    <dgm:cxn modelId="{7BEB8B30-CB82-284F-B6B3-DE7CF1F3FDD6}" type="presOf" srcId="{F326A647-380B-0E4E-B5A1-F61AE47FD98B}" destId="{3BFFCE05-2278-6747-A6ED-325324DB4199}" srcOrd="0" destOrd="0" presId="urn:microsoft.com/office/officeart/2005/8/layout/hProcess3"/>
    <dgm:cxn modelId="{17A5BD15-92FE-E04F-B16D-0E113D85A795}" srcId="{F326A647-380B-0E4E-B5A1-F61AE47FD98B}" destId="{5C4A79D7-6ED0-2542-B585-542A10CDB450}" srcOrd="2" destOrd="0" parTransId="{8542A054-8A9B-8C47-907B-2F3B8041D6B5}" sibTransId="{B2832AC7-20E4-4B4F-B6B3-60CCF058FD38}"/>
    <dgm:cxn modelId="{50E6B76A-B5F6-9F40-9057-F990DA1B33C8}" type="presParOf" srcId="{3BFFCE05-2278-6747-A6ED-325324DB4199}" destId="{E2644399-6859-A24D-BF9C-3D130A906C47}" srcOrd="0" destOrd="0" presId="urn:microsoft.com/office/officeart/2005/8/layout/hProcess3"/>
    <dgm:cxn modelId="{FE22A133-B7B1-B141-8FBD-CEAF66E340DE}" type="presParOf" srcId="{3BFFCE05-2278-6747-A6ED-325324DB4199}" destId="{3F40CE29-1D3E-2746-9DF3-3A2F5B27037C}" srcOrd="1" destOrd="0" presId="urn:microsoft.com/office/officeart/2005/8/layout/hProcess3"/>
    <dgm:cxn modelId="{32575CCC-3115-C849-9D64-8F4915314D3E}" type="presParOf" srcId="{3F40CE29-1D3E-2746-9DF3-3A2F5B27037C}" destId="{D9D25DC6-594B-CC4A-BFAD-D306C7E61FC7}" srcOrd="0" destOrd="0" presId="urn:microsoft.com/office/officeart/2005/8/layout/hProcess3"/>
    <dgm:cxn modelId="{821B090A-E810-B943-9469-C82EBB518918}" type="presParOf" srcId="{3F40CE29-1D3E-2746-9DF3-3A2F5B27037C}" destId="{FA1857D1-578B-064F-B929-C409E52C9447}" srcOrd="1" destOrd="0" presId="urn:microsoft.com/office/officeart/2005/8/layout/hProcess3"/>
    <dgm:cxn modelId="{FD1AE093-F15D-5040-AE11-86234BDD6818}" type="presParOf" srcId="{FA1857D1-578B-064F-B929-C409E52C9447}" destId="{9455058A-8F83-874D-8440-AA365E7E7166}" srcOrd="0" destOrd="0" presId="urn:microsoft.com/office/officeart/2005/8/layout/hProcess3"/>
    <dgm:cxn modelId="{F6DC4201-0C77-8A4B-8B82-49CB76685C03}" type="presParOf" srcId="{FA1857D1-578B-064F-B929-C409E52C9447}" destId="{69BE050F-4B95-4D48-9345-ABC622F69D20}" srcOrd="1" destOrd="0" presId="urn:microsoft.com/office/officeart/2005/8/layout/hProcess3"/>
    <dgm:cxn modelId="{E5216CA4-C345-A544-9BEF-685EFE9E6877}" type="presParOf" srcId="{FA1857D1-578B-064F-B929-C409E52C9447}" destId="{02FD0208-C8AE-B241-A746-2765F0A79202}" srcOrd="2" destOrd="0" presId="urn:microsoft.com/office/officeart/2005/8/layout/hProcess3"/>
    <dgm:cxn modelId="{8A1281CE-2AAF-5C41-B75B-7F5E3B19B273}" type="presParOf" srcId="{FA1857D1-578B-064F-B929-C409E52C9447}" destId="{CA3095ED-5DCD-974A-AD1F-3D98CDFBBE06}" srcOrd="3" destOrd="0" presId="urn:microsoft.com/office/officeart/2005/8/layout/hProcess3"/>
    <dgm:cxn modelId="{F9DC90FD-511A-1B42-9B2D-962D7B2A3862}" type="presParOf" srcId="{3F40CE29-1D3E-2746-9DF3-3A2F5B27037C}" destId="{170F0495-7A3F-2A41-83E4-34646F367641}" srcOrd="2" destOrd="0" presId="urn:microsoft.com/office/officeart/2005/8/layout/hProcess3"/>
    <dgm:cxn modelId="{FC8C2DF5-CA97-A242-93D1-7392B8CE2FA4}" type="presParOf" srcId="{3F40CE29-1D3E-2746-9DF3-3A2F5B27037C}" destId="{5BD10CD0-27EF-A44B-903B-89CD5A4AD311}" srcOrd="3" destOrd="0" presId="urn:microsoft.com/office/officeart/2005/8/layout/hProcess3"/>
    <dgm:cxn modelId="{AC8562FD-4E3D-4E4E-8699-51AA985D890F}" type="presParOf" srcId="{5BD10CD0-27EF-A44B-903B-89CD5A4AD311}" destId="{01E9DB25-0850-8540-A97C-09E1ECD89526}" srcOrd="0" destOrd="0" presId="urn:microsoft.com/office/officeart/2005/8/layout/hProcess3"/>
    <dgm:cxn modelId="{73957D42-8E48-3F4C-B40C-325C5A834FDF}" type="presParOf" srcId="{5BD10CD0-27EF-A44B-903B-89CD5A4AD311}" destId="{58666FA9-BD69-6F49-AEC5-1B7E081EDBCA}" srcOrd="1" destOrd="0" presId="urn:microsoft.com/office/officeart/2005/8/layout/hProcess3"/>
    <dgm:cxn modelId="{99790E58-D560-844E-B068-6E034DC19637}" type="presParOf" srcId="{5BD10CD0-27EF-A44B-903B-89CD5A4AD311}" destId="{D48FCAAF-3316-8A4B-A471-E3C7666E9EE6}" srcOrd="2" destOrd="0" presId="urn:microsoft.com/office/officeart/2005/8/layout/hProcess3"/>
    <dgm:cxn modelId="{19CB5113-5425-FF4A-8255-C41B40CCE69B}" type="presParOf" srcId="{5BD10CD0-27EF-A44B-903B-89CD5A4AD311}" destId="{E6CA60EF-35CF-884F-86CC-9DE0A5C5F180}" srcOrd="3" destOrd="0" presId="urn:microsoft.com/office/officeart/2005/8/layout/hProcess3"/>
    <dgm:cxn modelId="{D4D44B5A-CC41-C040-87EE-B82CA607E20F}" type="presParOf" srcId="{3F40CE29-1D3E-2746-9DF3-3A2F5B27037C}" destId="{A740D859-40F1-7B4C-89D0-20FC12D024B7}" srcOrd="4" destOrd="0" presId="urn:microsoft.com/office/officeart/2005/8/layout/hProcess3"/>
    <dgm:cxn modelId="{47194139-BAA3-F84B-A951-530254BA0D65}" type="presParOf" srcId="{3F40CE29-1D3E-2746-9DF3-3A2F5B27037C}" destId="{574C45CE-5AAC-094D-A56E-2B1F93AE98F5}" srcOrd="5" destOrd="0" presId="urn:microsoft.com/office/officeart/2005/8/layout/hProcess3"/>
    <dgm:cxn modelId="{00B1879A-B2AF-1346-9377-865A199F0ABC}" type="presParOf" srcId="{574C45CE-5AAC-094D-A56E-2B1F93AE98F5}" destId="{64CB1E7E-67D9-CE49-B889-F52A45F7C84C}" srcOrd="0" destOrd="0" presId="urn:microsoft.com/office/officeart/2005/8/layout/hProcess3"/>
    <dgm:cxn modelId="{7E822FD3-7771-0546-873A-EFF663E7A27B}" type="presParOf" srcId="{574C45CE-5AAC-094D-A56E-2B1F93AE98F5}" destId="{5AE8B7B6-C938-8549-834A-D32A8B17858D}" srcOrd="1" destOrd="0" presId="urn:microsoft.com/office/officeart/2005/8/layout/hProcess3"/>
    <dgm:cxn modelId="{730C56F2-936C-2642-B6C4-C2DCE6367FDC}" type="presParOf" srcId="{574C45CE-5AAC-094D-A56E-2B1F93AE98F5}" destId="{B4CB1AD2-474C-6347-9831-FF61AC884AAD}" srcOrd="2" destOrd="0" presId="urn:microsoft.com/office/officeart/2005/8/layout/hProcess3"/>
    <dgm:cxn modelId="{C31EA406-6F4F-8C4E-8C09-891494168D53}" type="presParOf" srcId="{574C45CE-5AAC-094D-A56E-2B1F93AE98F5}" destId="{6D4AE300-91B8-824C-A4E8-EB1CBFAD142A}" srcOrd="3" destOrd="0" presId="urn:microsoft.com/office/officeart/2005/8/layout/hProcess3"/>
    <dgm:cxn modelId="{13D6A1DE-C123-334E-BD4D-4EE534CEB121}" type="presParOf" srcId="{3F40CE29-1D3E-2746-9DF3-3A2F5B27037C}" destId="{E1A05232-CFC8-5243-86D3-CB6344F25333}" srcOrd="6" destOrd="0" presId="urn:microsoft.com/office/officeart/2005/8/layout/hProcess3"/>
    <dgm:cxn modelId="{B067D083-25F6-D248-AF1F-633440C5CBEE}" type="presParOf" srcId="{3F40CE29-1D3E-2746-9DF3-3A2F5B27037C}" destId="{4F267630-D9A5-6746-8FA3-A15C3152CB07}" srcOrd="7" destOrd="0" presId="urn:microsoft.com/office/officeart/2005/8/layout/hProcess3"/>
    <dgm:cxn modelId="{479F8899-6E64-0943-8437-FB17DF3D6EC0}" type="presParOf" srcId="{4F267630-D9A5-6746-8FA3-A15C3152CB07}" destId="{4E2E0381-DF35-B34F-85E8-185FB21F5B9B}" srcOrd="0" destOrd="0" presId="urn:microsoft.com/office/officeart/2005/8/layout/hProcess3"/>
    <dgm:cxn modelId="{5186F81C-334A-DD4C-BD3C-09EB7728E96C}" type="presParOf" srcId="{4F267630-D9A5-6746-8FA3-A15C3152CB07}" destId="{AC678B9B-618E-CD4D-AFE7-4BC73FE89DC6}" srcOrd="1" destOrd="0" presId="urn:microsoft.com/office/officeart/2005/8/layout/hProcess3"/>
    <dgm:cxn modelId="{28D11893-8F44-8D44-A690-940F20403C0F}" type="presParOf" srcId="{4F267630-D9A5-6746-8FA3-A15C3152CB07}" destId="{5B9ED376-65A2-9C4B-8A76-11231F8396D7}" srcOrd="2" destOrd="0" presId="urn:microsoft.com/office/officeart/2005/8/layout/hProcess3"/>
    <dgm:cxn modelId="{C959AFFD-0FFC-194D-85C4-BF28C3526AEB}" type="presParOf" srcId="{4F267630-D9A5-6746-8FA3-A15C3152CB07}" destId="{622ED0E5-28C5-5B47-873C-92AC4633680E}" srcOrd="3" destOrd="0" presId="urn:microsoft.com/office/officeart/2005/8/layout/hProcess3"/>
    <dgm:cxn modelId="{7FFB3D66-FFA3-2044-A9F2-47E223151372}" type="presParOf" srcId="{3F40CE29-1D3E-2746-9DF3-3A2F5B27037C}" destId="{9FDFD0A1-0607-AC43-87FE-6AF1424E25F6}" srcOrd="8" destOrd="0" presId="urn:microsoft.com/office/officeart/2005/8/layout/hProcess3"/>
    <dgm:cxn modelId="{C5F702A7-8099-2441-B8AD-B04D44916899}" type="presParOf" srcId="{3F40CE29-1D3E-2746-9DF3-3A2F5B27037C}" destId="{821252F2-973C-FD47-8D87-C19820FF7D90}" srcOrd="9" destOrd="0" presId="urn:microsoft.com/office/officeart/2005/8/layout/hProcess3"/>
    <dgm:cxn modelId="{621C1633-1E0D-F547-B903-7C27294FF62D}" type="presParOf" srcId="{3F40CE29-1D3E-2746-9DF3-3A2F5B27037C}" destId="{61EE209B-BE72-D14F-8118-17FFE0BFE895}" srcOrd="10"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D862E5-9EF3-4964-B38D-4E5B968F017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18F19A10-4546-4322-93D9-DE9604EA0256}">
      <dgm:prSet phldrT="[Text]" custT="1"/>
      <dgm:spPr>
        <a:solidFill>
          <a:schemeClr val="bg1"/>
        </a:solidFill>
        <a:ln w="28575">
          <a:solidFill>
            <a:schemeClr val="tx1"/>
          </a:solidFill>
        </a:ln>
      </dgm:spPr>
      <dgm:t>
        <a:bodyPr lIns="0" tIns="0" rIns="0" bIns="0"/>
        <a:lstStyle/>
        <a:p>
          <a:pPr>
            <a:spcAft>
              <a:spcPts val="600"/>
            </a:spcAft>
          </a:pPr>
          <a:r>
            <a:rPr lang="en-US" sz="2800" dirty="0" smtClean="0">
              <a:latin typeface="+mj-lt"/>
            </a:rPr>
            <a:t>Shea Writer</a:t>
          </a:r>
        </a:p>
        <a:p>
          <a:pPr>
            <a:spcAft>
              <a:spcPts val="600"/>
            </a:spcAft>
          </a:pPr>
          <a:r>
            <a:rPr lang="en-US" sz="2000" dirty="0" smtClean="0">
              <a:latin typeface="+mj-lt"/>
            </a:rPr>
            <a:t> Founder; </a:t>
          </a:r>
          <a:r>
            <a:rPr lang="en-US" sz="2000" dirty="0" smtClean="0">
              <a:latin typeface="+mj-lt"/>
            </a:rPr>
            <a:t>CEO</a:t>
          </a:r>
          <a:endParaRPr lang="en-US" sz="2000" dirty="0">
            <a:latin typeface="+mj-lt"/>
          </a:endParaRPr>
        </a:p>
      </dgm:t>
    </dgm:pt>
    <dgm:pt modelId="{6F8CE29D-4202-4D3A-AFE1-1E87278FEFF7}" type="parTrans" cxnId="{FB811BB8-C7E0-46E1-8E70-D144EBA6B078}">
      <dgm:prSet/>
      <dgm:spPr/>
      <dgm:t>
        <a:bodyPr/>
        <a:lstStyle/>
        <a:p>
          <a:endParaRPr lang="en-US" sz="1600">
            <a:latin typeface="+mj-lt"/>
          </a:endParaRPr>
        </a:p>
      </dgm:t>
    </dgm:pt>
    <dgm:pt modelId="{14567D14-CF18-40C6-911E-A0ABCB02ECC7}" type="sibTrans" cxnId="{FB811BB8-C7E0-46E1-8E70-D144EBA6B078}">
      <dgm:prSet/>
      <dgm:spPr/>
      <dgm:t>
        <a:bodyPr/>
        <a:lstStyle/>
        <a:p>
          <a:endParaRPr lang="en-US" sz="1600">
            <a:latin typeface="+mj-lt"/>
          </a:endParaRPr>
        </a:p>
      </dgm:t>
    </dgm:pt>
    <dgm:pt modelId="{63382845-8C9D-42FA-914D-8EE92827973B}">
      <dgm:prSet phldrT="[Text]" custT="1"/>
      <dgm:spPr>
        <a:solidFill>
          <a:schemeClr val="accent2"/>
        </a:solidFill>
      </dgm:spPr>
      <dgm:t>
        <a:bodyPr/>
        <a:lstStyle/>
        <a:p>
          <a:pPr rtl="0">
            <a:spcAft>
              <a:spcPts val="0"/>
            </a:spcAft>
          </a:pPr>
          <a:r>
            <a:rPr lang="en-US" sz="1400" dirty="0" smtClean="0">
              <a:solidFill>
                <a:schemeClr val="bg1"/>
              </a:solidFill>
              <a:latin typeface="+mj-lt"/>
            </a:rPr>
            <a:t>10+ years of experience as a successful entrepreneur in the field of internet technologies.</a:t>
          </a:r>
          <a:endParaRPr lang="en-US" sz="1400" dirty="0">
            <a:solidFill>
              <a:schemeClr val="bg1"/>
            </a:solidFill>
            <a:latin typeface="+mj-lt"/>
          </a:endParaRPr>
        </a:p>
      </dgm:t>
    </dgm:pt>
    <dgm:pt modelId="{0D2F405A-87D6-486C-A355-27655F7C8A70}" type="parTrans" cxnId="{7321F968-340E-44E0-85BE-C5BFF07E0A5F}">
      <dgm:prSet/>
      <dgm:spPr/>
      <dgm:t>
        <a:bodyPr/>
        <a:lstStyle/>
        <a:p>
          <a:endParaRPr lang="en-US" sz="1600">
            <a:latin typeface="+mj-lt"/>
          </a:endParaRPr>
        </a:p>
      </dgm:t>
    </dgm:pt>
    <dgm:pt modelId="{EEBE0DE7-0641-4450-BAD5-5B040136C73E}" type="sibTrans" cxnId="{7321F968-340E-44E0-85BE-C5BFF07E0A5F}">
      <dgm:prSet/>
      <dgm:spPr/>
      <dgm:t>
        <a:bodyPr/>
        <a:lstStyle/>
        <a:p>
          <a:endParaRPr lang="en-US" sz="1600">
            <a:latin typeface="+mj-lt"/>
          </a:endParaRPr>
        </a:p>
      </dgm:t>
    </dgm:pt>
    <dgm:pt modelId="{7B3DDA43-D87C-4098-9C87-7B4080648931}">
      <dgm:prSet phldrT="[Text]" custT="1"/>
      <dgm:spPr>
        <a:solidFill>
          <a:schemeClr val="accent2"/>
        </a:solidFill>
      </dgm:spPr>
      <dgm:t>
        <a:bodyPr lIns="0" tIns="0" rIns="0" bIns="0"/>
        <a:lstStyle/>
        <a:p>
          <a:pPr algn="ctr" rtl="0">
            <a:spcAft>
              <a:spcPts val="1200"/>
            </a:spcAft>
          </a:pPr>
          <a:r>
            <a:rPr lang="en-US" sz="1400" dirty="0" smtClean="0"/>
            <a:t>Multi-national patent holder in the field of remote identity verification.</a:t>
          </a:r>
        </a:p>
        <a:p>
          <a:pPr algn="ctr" rtl="0">
            <a:spcAft>
              <a:spcPts val="1200"/>
            </a:spcAft>
          </a:pPr>
          <a:r>
            <a:rPr lang="en-US" sz="1400" dirty="0" smtClean="0"/>
            <a:t>Experienced in taking product ideas from inception to market launch (</a:t>
          </a:r>
          <a:r>
            <a:rPr lang="en-US" sz="1400" dirty="0" err="1" smtClean="0"/>
            <a:t>photo.BANGK</a:t>
          </a:r>
          <a:r>
            <a:rPr lang="en-US" sz="1400" dirty="0" smtClean="0"/>
            <a:t>!, </a:t>
          </a:r>
          <a:r>
            <a:rPr lang="en-US" sz="1400" dirty="0" err="1" smtClean="0"/>
            <a:t>Peephole.Online</a:t>
          </a:r>
          <a:r>
            <a:rPr lang="en-US" sz="1400" dirty="0" smtClean="0"/>
            <a:t>, and more.)</a:t>
          </a:r>
        </a:p>
      </dgm:t>
    </dgm:pt>
    <dgm:pt modelId="{9CEB37D8-67FE-41FC-A9D8-4E5B4E6381FC}" type="parTrans" cxnId="{317F56A8-1AAB-4AB8-B54E-447EC1E910D8}">
      <dgm:prSet/>
      <dgm:spPr/>
      <dgm:t>
        <a:bodyPr/>
        <a:lstStyle/>
        <a:p>
          <a:endParaRPr lang="en-US" sz="1600">
            <a:latin typeface="+mj-lt"/>
          </a:endParaRPr>
        </a:p>
      </dgm:t>
    </dgm:pt>
    <dgm:pt modelId="{6BB4D981-7B91-4F7F-89DA-8E4A530A1C50}" type="sibTrans" cxnId="{317F56A8-1AAB-4AB8-B54E-447EC1E910D8}">
      <dgm:prSet/>
      <dgm:spPr/>
      <dgm:t>
        <a:bodyPr/>
        <a:lstStyle/>
        <a:p>
          <a:endParaRPr lang="en-US" sz="1600">
            <a:latin typeface="+mj-lt"/>
          </a:endParaRPr>
        </a:p>
      </dgm:t>
    </dgm:pt>
    <dgm:pt modelId="{2CFED16F-1EA8-4C0C-8707-F91CD4D7574B}">
      <dgm:prSet phldrT="[Text]" custT="1"/>
      <dgm:spPr>
        <a:solidFill>
          <a:schemeClr val="bg1"/>
        </a:solidFill>
        <a:ln w="28575">
          <a:solidFill>
            <a:schemeClr val="tx1"/>
          </a:solidFill>
        </a:ln>
      </dgm:spPr>
      <dgm:t>
        <a:bodyPr lIns="0" tIns="0" rIns="0" bIns="0"/>
        <a:lstStyle/>
        <a:p>
          <a:pPr>
            <a:spcAft>
              <a:spcPts val="600"/>
            </a:spcAft>
          </a:pPr>
          <a:r>
            <a:rPr lang="en-US" sz="2800" b="0" dirty="0" smtClean="0"/>
            <a:t>Peter Malliaras </a:t>
          </a:r>
        </a:p>
        <a:p>
          <a:pPr>
            <a:spcAft>
              <a:spcPts val="600"/>
            </a:spcAft>
          </a:pPr>
          <a:r>
            <a:rPr lang="en-US" sz="2000" baseline="0" dirty="0" smtClean="0">
              <a:solidFill>
                <a:schemeClr val="tx1"/>
              </a:solidFill>
              <a:latin typeface="+mj-lt"/>
            </a:rPr>
            <a:t>Customer Support Manager</a:t>
          </a:r>
          <a:endParaRPr lang="en-US" sz="2000" dirty="0">
            <a:latin typeface="+mj-lt"/>
          </a:endParaRPr>
        </a:p>
      </dgm:t>
    </dgm:pt>
    <dgm:pt modelId="{F22090D7-0E40-4C6C-8852-FCFF3F61BC31}" type="parTrans" cxnId="{6BBF4D8F-2D42-4CC7-8594-80652B068412}">
      <dgm:prSet/>
      <dgm:spPr/>
      <dgm:t>
        <a:bodyPr/>
        <a:lstStyle/>
        <a:p>
          <a:endParaRPr lang="en-US" sz="1600">
            <a:latin typeface="+mj-lt"/>
          </a:endParaRPr>
        </a:p>
      </dgm:t>
    </dgm:pt>
    <dgm:pt modelId="{40B4E543-1BCE-40DD-8B53-C9F1CFAA5502}" type="sibTrans" cxnId="{6BBF4D8F-2D42-4CC7-8594-80652B068412}">
      <dgm:prSet/>
      <dgm:spPr/>
      <dgm:t>
        <a:bodyPr/>
        <a:lstStyle/>
        <a:p>
          <a:endParaRPr lang="en-US" sz="1600">
            <a:latin typeface="+mj-lt"/>
          </a:endParaRPr>
        </a:p>
      </dgm:t>
    </dgm:pt>
    <dgm:pt modelId="{8C9E4C65-2517-4D65-B78B-D20FD1014F2F}">
      <dgm:prSet phldrT="[Text]" custT="1"/>
      <dgm:spPr>
        <a:solidFill>
          <a:schemeClr val="accent2"/>
        </a:solidFill>
      </dgm:spPr>
      <dgm:t>
        <a:bodyPr/>
        <a:lstStyle/>
        <a:p>
          <a:pPr>
            <a:spcAft>
              <a:spcPts val="0"/>
            </a:spcAft>
          </a:pPr>
          <a:r>
            <a:rPr lang="en-US" sz="1400" dirty="0" smtClean="0"/>
            <a:t>13+ years of experience owning and managing successful businesses.</a:t>
          </a:r>
          <a:endParaRPr lang="en-US" sz="1400" dirty="0">
            <a:solidFill>
              <a:schemeClr val="bg1"/>
            </a:solidFill>
            <a:latin typeface="+mj-lt"/>
          </a:endParaRPr>
        </a:p>
      </dgm:t>
    </dgm:pt>
    <dgm:pt modelId="{F61E3B8D-A8CB-4F94-932F-F9042D2B95A6}" type="parTrans" cxnId="{8E536B05-F481-4B8B-897C-2D16883AC889}">
      <dgm:prSet/>
      <dgm:spPr/>
      <dgm:t>
        <a:bodyPr/>
        <a:lstStyle/>
        <a:p>
          <a:endParaRPr lang="en-US" sz="1600">
            <a:latin typeface="+mj-lt"/>
          </a:endParaRPr>
        </a:p>
      </dgm:t>
    </dgm:pt>
    <dgm:pt modelId="{E491586B-85B5-42C4-85E6-C2C431556967}" type="sibTrans" cxnId="{8E536B05-F481-4B8B-897C-2D16883AC889}">
      <dgm:prSet/>
      <dgm:spPr/>
      <dgm:t>
        <a:bodyPr/>
        <a:lstStyle/>
        <a:p>
          <a:endParaRPr lang="en-US" sz="1600">
            <a:latin typeface="+mj-lt"/>
          </a:endParaRPr>
        </a:p>
      </dgm:t>
    </dgm:pt>
    <dgm:pt modelId="{74747F6E-21C8-473D-8298-B1F1088CEDEA}">
      <dgm:prSet phldrT="[Text]" custT="1"/>
      <dgm:spPr>
        <a:solidFill>
          <a:schemeClr val="accent2"/>
        </a:solidFill>
      </dgm:spPr>
      <dgm:t>
        <a:bodyPr lIns="0" tIns="0" rIns="0" bIns="0"/>
        <a:lstStyle/>
        <a:p>
          <a:pPr>
            <a:spcBef>
              <a:spcPct val="0"/>
            </a:spcBef>
            <a:spcAft>
              <a:spcPts val="1200"/>
            </a:spcAft>
          </a:pPr>
          <a:r>
            <a:rPr lang="en-US" sz="1400" dirty="0" smtClean="0"/>
            <a:t>4+ years experience with setting up a system for detecting online fraud in the online space for Myer.</a:t>
          </a:r>
        </a:p>
        <a:p>
          <a:pPr>
            <a:spcBef>
              <a:spcPct val="0"/>
            </a:spcBef>
            <a:spcAft>
              <a:spcPts val="1200"/>
            </a:spcAft>
          </a:pPr>
          <a:r>
            <a:rPr lang="en-US" sz="1400" dirty="0" smtClean="0"/>
            <a:t>Was an analyst in the Criminal Intelligence Unit for the Victoria Police Force</a:t>
          </a:r>
        </a:p>
      </dgm:t>
    </dgm:pt>
    <dgm:pt modelId="{2B7096D0-984D-4E9A-B5B2-679111D5FCB6}" type="parTrans" cxnId="{EFF86054-7223-419E-9F71-F7E5C307D9F6}">
      <dgm:prSet/>
      <dgm:spPr/>
      <dgm:t>
        <a:bodyPr/>
        <a:lstStyle/>
        <a:p>
          <a:endParaRPr lang="en-US" sz="1600">
            <a:latin typeface="+mj-lt"/>
          </a:endParaRPr>
        </a:p>
      </dgm:t>
    </dgm:pt>
    <dgm:pt modelId="{90D6A1FF-4A9D-4324-B6D0-1DE825D56E9C}" type="sibTrans" cxnId="{EFF86054-7223-419E-9F71-F7E5C307D9F6}">
      <dgm:prSet/>
      <dgm:spPr/>
      <dgm:t>
        <a:bodyPr/>
        <a:lstStyle/>
        <a:p>
          <a:endParaRPr lang="en-US" sz="1600">
            <a:latin typeface="+mj-lt"/>
          </a:endParaRPr>
        </a:p>
      </dgm:t>
    </dgm:pt>
    <dgm:pt modelId="{D577DF1F-3DE0-424C-839A-778DFECB0EDB}">
      <dgm:prSet phldrT="[Text]" custT="1"/>
      <dgm:spPr>
        <a:solidFill>
          <a:schemeClr val="bg1"/>
        </a:solidFill>
        <a:ln w="28575">
          <a:solidFill>
            <a:schemeClr val="tx1"/>
          </a:solidFill>
        </a:ln>
      </dgm:spPr>
      <dgm:t>
        <a:bodyPr lIns="0" tIns="0" rIns="0" bIns="0"/>
        <a:lstStyle/>
        <a:p>
          <a:pPr>
            <a:spcAft>
              <a:spcPts val="600"/>
            </a:spcAft>
          </a:pPr>
          <a:r>
            <a:rPr lang="en-US" sz="2800" b="0" dirty="0" smtClean="0"/>
            <a:t>Mohammad </a:t>
          </a:r>
          <a:r>
            <a:rPr lang="en-US" sz="2800" b="0" dirty="0" err="1" smtClean="0"/>
            <a:t>Shahid</a:t>
          </a:r>
          <a:r>
            <a:rPr lang="en-US" sz="2800" b="0" dirty="0" smtClean="0"/>
            <a:t> Ulla</a:t>
          </a:r>
        </a:p>
        <a:p>
          <a:pPr>
            <a:spcAft>
              <a:spcPts val="600"/>
            </a:spcAft>
          </a:pPr>
          <a:r>
            <a:rPr lang="en-US" sz="2000" baseline="0" dirty="0" smtClean="0">
              <a:solidFill>
                <a:schemeClr val="tx1"/>
              </a:solidFill>
              <a:latin typeface="+mj-lt"/>
            </a:rPr>
            <a:t>Sr. Software Engineer</a:t>
          </a:r>
          <a:endParaRPr lang="en-US" sz="2000" dirty="0">
            <a:latin typeface="+mj-lt"/>
          </a:endParaRPr>
        </a:p>
      </dgm:t>
    </dgm:pt>
    <dgm:pt modelId="{622E9640-1CD4-4FF5-8A2C-A00265E33C56}" type="parTrans" cxnId="{6157AB49-1840-43FC-AAEE-0118097D86F8}">
      <dgm:prSet/>
      <dgm:spPr/>
      <dgm:t>
        <a:bodyPr/>
        <a:lstStyle/>
        <a:p>
          <a:endParaRPr lang="en-US" sz="1600">
            <a:latin typeface="+mj-lt"/>
          </a:endParaRPr>
        </a:p>
      </dgm:t>
    </dgm:pt>
    <dgm:pt modelId="{D5D3C444-A754-43B0-A35E-14BA7D1B1606}" type="sibTrans" cxnId="{6157AB49-1840-43FC-AAEE-0118097D86F8}">
      <dgm:prSet/>
      <dgm:spPr/>
      <dgm:t>
        <a:bodyPr/>
        <a:lstStyle/>
        <a:p>
          <a:endParaRPr lang="en-US" sz="1600">
            <a:latin typeface="+mj-lt"/>
          </a:endParaRPr>
        </a:p>
      </dgm:t>
    </dgm:pt>
    <dgm:pt modelId="{1E61AB82-916E-4B2A-9EF1-B5D3967903D4}">
      <dgm:prSet phldrT="[Text]" custT="1"/>
      <dgm:spPr>
        <a:solidFill>
          <a:schemeClr val="accent2"/>
        </a:solidFill>
      </dgm:spPr>
      <dgm:t>
        <a:bodyPr/>
        <a:lstStyle/>
        <a:p>
          <a:pPr rtl="0"/>
          <a:r>
            <a:rPr lang="en-US" sz="1400" baseline="0" dirty="0" smtClean="0">
              <a:solidFill>
                <a:schemeClr val="bg1"/>
              </a:solidFill>
              <a:latin typeface="+mj-lt"/>
            </a:rPr>
            <a:t>8+ years of software design and development experience.</a:t>
          </a:r>
          <a:endParaRPr lang="en-US" sz="1400" dirty="0">
            <a:solidFill>
              <a:schemeClr val="bg1"/>
            </a:solidFill>
            <a:latin typeface="+mj-lt"/>
          </a:endParaRPr>
        </a:p>
      </dgm:t>
    </dgm:pt>
    <dgm:pt modelId="{6287E0A7-235D-430D-9D18-EC580890386D}" type="parTrans" cxnId="{63234BD0-0EF6-440D-BE99-501ABCAD4AA7}">
      <dgm:prSet/>
      <dgm:spPr/>
      <dgm:t>
        <a:bodyPr/>
        <a:lstStyle/>
        <a:p>
          <a:endParaRPr lang="en-US" sz="1600">
            <a:latin typeface="+mj-lt"/>
          </a:endParaRPr>
        </a:p>
      </dgm:t>
    </dgm:pt>
    <dgm:pt modelId="{605252BC-7176-4B42-AC26-5E897512DF0C}" type="sibTrans" cxnId="{63234BD0-0EF6-440D-BE99-501ABCAD4AA7}">
      <dgm:prSet/>
      <dgm:spPr/>
      <dgm:t>
        <a:bodyPr/>
        <a:lstStyle/>
        <a:p>
          <a:endParaRPr lang="en-US" sz="1600">
            <a:latin typeface="+mj-lt"/>
          </a:endParaRPr>
        </a:p>
      </dgm:t>
    </dgm:pt>
    <dgm:pt modelId="{D352BA04-A9F9-40A2-801D-B710EC4A5E90}">
      <dgm:prSet phldrT="[Text]" custT="1"/>
      <dgm:spPr>
        <a:solidFill>
          <a:schemeClr val="accent2"/>
        </a:solidFill>
      </dgm:spPr>
      <dgm:t>
        <a:bodyPr lIns="0" tIns="0" rIns="0" bIns="0"/>
        <a:lstStyle/>
        <a:p>
          <a:pPr>
            <a:lnSpc>
              <a:spcPct val="100000"/>
            </a:lnSpc>
            <a:spcAft>
              <a:spcPts val="1200"/>
            </a:spcAft>
          </a:pPr>
          <a:r>
            <a:rPr lang="en-US" sz="1400" dirty="0" smtClean="0">
              <a:solidFill>
                <a:schemeClr val="bg1"/>
              </a:solidFill>
              <a:latin typeface="+mj-lt"/>
            </a:rPr>
            <a:t>Proficient in the following programming languages: </a:t>
          </a:r>
          <a:r>
            <a:rPr lang="en-US" sz="1400" dirty="0" smtClean="0"/>
            <a:t>C#, ASP.NET, MVC, PHP, Java, Objective C, MS SQL Server, </a:t>
          </a:r>
          <a:r>
            <a:rPr lang="en-US" sz="1400" dirty="0" err="1" smtClean="0"/>
            <a:t>MySql</a:t>
          </a:r>
          <a:r>
            <a:rPr lang="en-US" sz="1400" dirty="0" smtClean="0"/>
            <a:t>, HTML, CSS, JS, jQuery, UML and more.</a:t>
          </a:r>
          <a:endParaRPr lang="en-US" sz="1400" baseline="0" dirty="0" smtClean="0">
            <a:solidFill>
              <a:schemeClr val="bg1"/>
            </a:solidFill>
            <a:latin typeface="+mj-lt"/>
          </a:endParaRPr>
        </a:p>
      </dgm:t>
    </dgm:pt>
    <dgm:pt modelId="{DE9204FC-3177-4AE8-937C-CB2A7F126E72}" type="parTrans" cxnId="{23101051-C980-49F6-9864-B5A656442660}">
      <dgm:prSet/>
      <dgm:spPr/>
      <dgm:t>
        <a:bodyPr/>
        <a:lstStyle/>
        <a:p>
          <a:endParaRPr lang="en-US" sz="1600">
            <a:latin typeface="+mj-lt"/>
          </a:endParaRPr>
        </a:p>
      </dgm:t>
    </dgm:pt>
    <dgm:pt modelId="{48398E4B-A98D-4EF4-9056-EFFD4A55964B}" type="sibTrans" cxnId="{23101051-C980-49F6-9864-B5A656442660}">
      <dgm:prSet/>
      <dgm:spPr/>
      <dgm:t>
        <a:bodyPr/>
        <a:lstStyle/>
        <a:p>
          <a:endParaRPr lang="en-US" sz="1600">
            <a:latin typeface="+mj-lt"/>
          </a:endParaRPr>
        </a:p>
      </dgm:t>
    </dgm:pt>
    <dgm:pt modelId="{3F7AB1D7-127D-4196-BBCA-641E27399B78}" type="pres">
      <dgm:prSet presAssocID="{3FD862E5-9EF3-4964-B38D-4E5B968F0175}" presName="theList" presStyleCnt="0">
        <dgm:presLayoutVars>
          <dgm:dir/>
          <dgm:animLvl val="lvl"/>
          <dgm:resizeHandles val="exact"/>
        </dgm:presLayoutVars>
      </dgm:prSet>
      <dgm:spPr/>
      <dgm:t>
        <a:bodyPr/>
        <a:lstStyle/>
        <a:p>
          <a:endParaRPr lang="en-US"/>
        </a:p>
      </dgm:t>
    </dgm:pt>
    <dgm:pt modelId="{3587540A-0E65-472D-BF25-1BF9C31C16FB}" type="pres">
      <dgm:prSet presAssocID="{18F19A10-4546-4322-93D9-DE9604EA0256}" presName="compNode" presStyleCnt="0"/>
      <dgm:spPr/>
    </dgm:pt>
    <dgm:pt modelId="{6BD74035-0AF1-4B52-871B-F1654B0B8BF2}" type="pres">
      <dgm:prSet presAssocID="{18F19A10-4546-4322-93D9-DE9604EA0256}" presName="aNode" presStyleLbl="bgShp" presStyleIdx="0" presStyleCnt="3" custScaleX="107018"/>
      <dgm:spPr/>
      <dgm:t>
        <a:bodyPr/>
        <a:lstStyle/>
        <a:p>
          <a:endParaRPr lang="en-US"/>
        </a:p>
      </dgm:t>
    </dgm:pt>
    <dgm:pt modelId="{EAE8F420-FE04-4339-9455-76ACAEA3DE14}" type="pres">
      <dgm:prSet presAssocID="{18F19A10-4546-4322-93D9-DE9604EA0256}" presName="textNode" presStyleLbl="bgShp" presStyleIdx="0" presStyleCnt="3"/>
      <dgm:spPr/>
      <dgm:t>
        <a:bodyPr/>
        <a:lstStyle/>
        <a:p>
          <a:endParaRPr lang="en-US"/>
        </a:p>
      </dgm:t>
    </dgm:pt>
    <dgm:pt modelId="{88D1BD8A-D909-4C27-8815-129A94E8D784}" type="pres">
      <dgm:prSet presAssocID="{18F19A10-4546-4322-93D9-DE9604EA0256}" presName="compChildNode" presStyleCnt="0"/>
      <dgm:spPr/>
    </dgm:pt>
    <dgm:pt modelId="{70D73B6D-BF1D-4F31-BF36-AF1D19E09E9A}" type="pres">
      <dgm:prSet presAssocID="{18F19A10-4546-4322-93D9-DE9604EA0256}" presName="theInnerList" presStyleCnt="0"/>
      <dgm:spPr/>
    </dgm:pt>
    <dgm:pt modelId="{F385D833-D0CE-4F2E-9ACE-62D4F67F852B}" type="pres">
      <dgm:prSet presAssocID="{63382845-8C9D-42FA-914D-8EE92827973B}" presName="childNode" presStyleLbl="node1" presStyleIdx="0" presStyleCnt="6" custScaleX="111418" custScaleY="98167" custLinFactNeighborX="-772" custLinFactNeighborY="-84375">
        <dgm:presLayoutVars>
          <dgm:bulletEnabled val="1"/>
        </dgm:presLayoutVars>
      </dgm:prSet>
      <dgm:spPr/>
      <dgm:t>
        <a:bodyPr/>
        <a:lstStyle/>
        <a:p>
          <a:endParaRPr lang="en-US"/>
        </a:p>
      </dgm:t>
    </dgm:pt>
    <dgm:pt modelId="{7B760D84-9B8C-457D-B7CF-F4A3CF807757}" type="pres">
      <dgm:prSet presAssocID="{63382845-8C9D-42FA-914D-8EE92827973B}" presName="aSpace2" presStyleCnt="0"/>
      <dgm:spPr/>
    </dgm:pt>
    <dgm:pt modelId="{686B3991-5F4C-4DB5-B438-B87A8CA2F5D8}" type="pres">
      <dgm:prSet presAssocID="{7B3DDA43-D87C-4098-9C87-7B4080648931}" presName="childNode" presStyleLbl="node1" presStyleIdx="1" presStyleCnt="6" custScaleX="125520" custScaleY="214919" custLinFactNeighborY="-24986">
        <dgm:presLayoutVars>
          <dgm:bulletEnabled val="1"/>
        </dgm:presLayoutVars>
      </dgm:prSet>
      <dgm:spPr/>
      <dgm:t>
        <a:bodyPr/>
        <a:lstStyle/>
        <a:p>
          <a:endParaRPr lang="en-US"/>
        </a:p>
      </dgm:t>
    </dgm:pt>
    <dgm:pt modelId="{E90F9ADD-AD87-4FC2-A4BB-F30A13B47C69}" type="pres">
      <dgm:prSet presAssocID="{18F19A10-4546-4322-93D9-DE9604EA0256}" presName="aSpace" presStyleCnt="0"/>
      <dgm:spPr/>
    </dgm:pt>
    <dgm:pt modelId="{C479102B-D94C-4774-9003-B7CA50886272}" type="pres">
      <dgm:prSet presAssocID="{2CFED16F-1EA8-4C0C-8707-F91CD4D7574B}" presName="compNode" presStyleCnt="0"/>
      <dgm:spPr/>
    </dgm:pt>
    <dgm:pt modelId="{76CB4ED1-B7ED-4B8A-9000-DCBC2D89A30E}" type="pres">
      <dgm:prSet presAssocID="{2CFED16F-1EA8-4C0C-8707-F91CD4D7574B}" presName="aNode" presStyleLbl="bgShp" presStyleIdx="1" presStyleCnt="3"/>
      <dgm:spPr/>
      <dgm:t>
        <a:bodyPr/>
        <a:lstStyle/>
        <a:p>
          <a:endParaRPr lang="en-US"/>
        </a:p>
      </dgm:t>
    </dgm:pt>
    <dgm:pt modelId="{42F98F3E-896A-4826-87C0-A8F6B54F78B0}" type="pres">
      <dgm:prSet presAssocID="{2CFED16F-1EA8-4C0C-8707-F91CD4D7574B}" presName="textNode" presStyleLbl="bgShp" presStyleIdx="1" presStyleCnt="3"/>
      <dgm:spPr/>
      <dgm:t>
        <a:bodyPr/>
        <a:lstStyle/>
        <a:p>
          <a:endParaRPr lang="en-US"/>
        </a:p>
      </dgm:t>
    </dgm:pt>
    <dgm:pt modelId="{5F0A6648-160C-47C5-B136-FAB5EB4B65CA}" type="pres">
      <dgm:prSet presAssocID="{2CFED16F-1EA8-4C0C-8707-F91CD4D7574B}" presName="compChildNode" presStyleCnt="0"/>
      <dgm:spPr/>
    </dgm:pt>
    <dgm:pt modelId="{30FDC6EC-AD37-4EE8-8B21-102B073EDBCF}" type="pres">
      <dgm:prSet presAssocID="{2CFED16F-1EA8-4C0C-8707-F91CD4D7574B}" presName="theInnerList" presStyleCnt="0"/>
      <dgm:spPr/>
    </dgm:pt>
    <dgm:pt modelId="{A1EC01E6-A3CD-482F-A31B-7F7D9C947093}" type="pres">
      <dgm:prSet presAssocID="{8C9E4C65-2517-4D65-B78B-D20FD1014F2F}" presName="childNode" presStyleLbl="node1" presStyleIdx="2" presStyleCnt="6" custScaleX="110451" custScaleY="57685" custLinFactNeighborX="407" custLinFactNeighborY="-72302">
        <dgm:presLayoutVars>
          <dgm:bulletEnabled val="1"/>
        </dgm:presLayoutVars>
      </dgm:prSet>
      <dgm:spPr/>
      <dgm:t>
        <a:bodyPr/>
        <a:lstStyle/>
        <a:p>
          <a:endParaRPr lang="en-US"/>
        </a:p>
      </dgm:t>
    </dgm:pt>
    <dgm:pt modelId="{6CA64352-ECA5-4430-8940-EF8DB07EF5DA}" type="pres">
      <dgm:prSet presAssocID="{8C9E4C65-2517-4D65-B78B-D20FD1014F2F}" presName="aSpace2" presStyleCnt="0"/>
      <dgm:spPr/>
    </dgm:pt>
    <dgm:pt modelId="{91269B46-25F5-429E-A51F-B89A7A96D1D7}" type="pres">
      <dgm:prSet presAssocID="{74747F6E-21C8-473D-8298-B1F1088CEDEA}" presName="childNode" presStyleLbl="node1" presStyleIdx="3" presStyleCnt="6" custScaleX="116268" custScaleY="86146" custLinFactNeighborY="-75832">
        <dgm:presLayoutVars>
          <dgm:bulletEnabled val="1"/>
        </dgm:presLayoutVars>
      </dgm:prSet>
      <dgm:spPr/>
      <dgm:t>
        <a:bodyPr/>
        <a:lstStyle/>
        <a:p>
          <a:endParaRPr lang="en-US"/>
        </a:p>
      </dgm:t>
    </dgm:pt>
    <dgm:pt modelId="{70EBC875-9311-4389-A83F-305A9461DBDB}" type="pres">
      <dgm:prSet presAssocID="{2CFED16F-1EA8-4C0C-8707-F91CD4D7574B}" presName="aSpace" presStyleCnt="0"/>
      <dgm:spPr/>
    </dgm:pt>
    <dgm:pt modelId="{C46A085C-85AE-4F02-A8B6-98DA858D709A}" type="pres">
      <dgm:prSet presAssocID="{D577DF1F-3DE0-424C-839A-778DFECB0EDB}" presName="compNode" presStyleCnt="0"/>
      <dgm:spPr/>
    </dgm:pt>
    <dgm:pt modelId="{336919AC-FEC5-4FBA-82C2-409691659F3B}" type="pres">
      <dgm:prSet presAssocID="{D577DF1F-3DE0-424C-839A-778DFECB0EDB}" presName="aNode" presStyleLbl="bgShp" presStyleIdx="2" presStyleCnt="3" custScaleX="110341"/>
      <dgm:spPr/>
      <dgm:t>
        <a:bodyPr/>
        <a:lstStyle/>
        <a:p>
          <a:endParaRPr lang="en-US"/>
        </a:p>
      </dgm:t>
    </dgm:pt>
    <dgm:pt modelId="{B8261E2A-84EC-4189-9371-217380B0DCB9}" type="pres">
      <dgm:prSet presAssocID="{D577DF1F-3DE0-424C-839A-778DFECB0EDB}" presName="textNode" presStyleLbl="bgShp" presStyleIdx="2" presStyleCnt="3"/>
      <dgm:spPr/>
      <dgm:t>
        <a:bodyPr/>
        <a:lstStyle/>
        <a:p>
          <a:endParaRPr lang="en-US"/>
        </a:p>
      </dgm:t>
    </dgm:pt>
    <dgm:pt modelId="{1CC96A2B-6B65-453E-8905-08FA73498051}" type="pres">
      <dgm:prSet presAssocID="{D577DF1F-3DE0-424C-839A-778DFECB0EDB}" presName="compChildNode" presStyleCnt="0"/>
      <dgm:spPr/>
    </dgm:pt>
    <dgm:pt modelId="{59160760-2216-422F-82BF-CEF97FFDAC11}" type="pres">
      <dgm:prSet presAssocID="{D577DF1F-3DE0-424C-839A-778DFECB0EDB}" presName="theInnerList" presStyleCnt="0"/>
      <dgm:spPr/>
    </dgm:pt>
    <dgm:pt modelId="{EE3251FE-D7FE-449F-B24C-6EA78D0510C7}" type="pres">
      <dgm:prSet presAssocID="{1E61AB82-916E-4B2A-9EF1-B5D3967903D4}" presName="childNode" presStyleLbl="node1" presStyleIdx="4" presStyleCnt="6" custScaleX="115598" custScaleY="60722" custLinFactNeighborX="-702" custLinFactNeighborY="-82530">
        <dgm:presLayoutVars>
          <dgm:bulletEnabled val="1"/>
        </dgm:presLayoutVars>
      </dgm:prSet>
      <dgm:spPr/>
      <dgm:t>
        <a:bodyPr/>
        <a:lstStyle/>
        <a:p>
          <a:endParaRPr lang="en-US"/>
        </a:p>
      </dgm:t>
    </dgm:pt>
    <dgm:pt modelId="{1838E8CE-7E89-4290-8E0D-6C6A5465FBF1}" type="pres">
      <dgm:prSet presAssocID="{1E61AB82-916E-4B2A-9EF1-B5D3967903D4}" presName="aSpace2" presStyleCnt="0"/>
      <dgm:spPr/>
    </dgm:pt>
    <dgm:pt modelId="{39B81BB3-55FA-4566-AF06-5957361C5070}" type="pres">
      <dgm:prSet presAssocID="{D352BA04-A9F9-40A2-801D-B710EC4A5E90}" presName="childNode" presStyleLbl="node1" presStyleIdx="5" presStyleCnt="6" custScaleX="122410" custScaleY="90087" custLinFactNeighborX="-316" custLinFactNeighborY="-81363">
        <dgm:presLayoutVars>
          <dgm:bulletEnabled val="1"/>
        </dgm:presLayoutVars>
      </dgm:prSet>
      <dgm:spPr/>
      <dgm:t>
        <a:bodyPr/>
        <a:lstStyle/>
        <a:p>
          <a:endParaRPr lang="en-US"/>
        </a:p>
      </dgm:t>
    </dgm:pt>
  </dgm:ptLst>
  <dgm:cxnLst>
    <dgm:cxn modelId="{EFF86054-7223-419E-9F71-F7E5C307D9F6}" srcId="{2CFED16F-1EA8-4C0C-8707-F91CD4D7574B}" destId="{74747F6E-21C8-473D-8298-B1F1088CEDEA}" srcOrd="1" destOrd="0" parTransId="{2B7096D0-984D-4E9A-B5B2-679111D5FCB6}" sibTransId="{90D6A1FF-4A9D-4324-B6D0-1DE825D56E9C}"/>
    <dgm:cxn modelId="{23101051-C980-49F6-9864-B5A656442660}" srcId="{D577DF1F-3DE0-424C-839A-778DFECB0EDB}" destId="{D352BA04-A9F9-40A2-801D-B710EC4A5E90}" srcOrd="1" destOrd="0" parTransId="{DE9204FC-3177-4AE8-937C-CB2A7F126E72}" sibTransId="{48398E4B-A98D-4EF4-9056-EFFD4A55964B}"/>
    <dgm:cxn modelId="{6BBF4D8F-2D42-4CC7-8594-80652B068412}" srcId="{3FD862E5-9EF3-4964-B38D-4E5B968F0175}" destId="{2CFED16F-1EA8-4C0C-8707-F91CD4D7574B}" srcOrd="1" destOrd="0" parTransId="{F22090D7-0E40-4C6C-8852-FCFF3F61BC31}" sibTransId="{40B4E543-1BCE-40DD-8B53-C9F1CFAA5502}"/>
    <dgm:cxn modelId="{5E3D0A37-BFA2-45E9-B1FD-E7C5156DE9F2}" type="presOf" srcId="{2CFED16F-1EA8-4C0C-8707-F91CD4D7574B}" destId="{42F98F3E-896A-4826-87C0-A8F6B54F78B0}" srcOrd="1" destOrd="0" presId="urn:microsoft.com/office/officeart/2005/8/layout/lProcess2"/>
    <dgm:cxn modelId="{C3466F34-7F2B-4502-B9CD-8F0B51A23885}" type="presOf" srcId="{1E61AB82-916E-4B2A-9EF1-B5D3967903D4}" destId="{EE3251FE-D7FE-449F-B24C-6EA78D0510C7}" srcOrd="0" destOrd="0" presId="urn:microsoft.com/office/officeart/2005/8/layout/lProcess2"/>
    <dgm:cxn modelId="{9C088EF7-7FFF-4F7F-8625-F976E2CFEB8E}" type="presOf" srcId="{8C9E4C65-2517-4D65-B78B-D20FD1014F2F}" destId="{A1EC01E6-A3CD-482F-A31B-7F7D9C947093}" srcOrd="0" destOrd="0" presId="urn:microsoft.com/office/officeart/2005/8/layout/lProcess2"/>
    <dgm:cxn modelId="{9B14492F-F939-488D-B01E-8857E58D1DFE}" type="presOf" srcId="{18F19A10-4546-4322-93D9-DE9604EA0256}" destId="{EAE8F420-FE04-4339-9455-76ACAEA3DE14}" srcOrd="1" destOrd="0" presId="urn:microsoft.com/office/officeart/2005/8/layout/lProcess2"/>
    <dgm:cxn modelId="{8E536B05-F481-4B8B-897C-2D16883AC889}" srcId="{2CFED16F-1EA8-4C0C-8707-F91CD4D7574B}" destId="{8C9E4C65-2517-4D65-B78B-D20FD1014F2F}" srcOrd="0" destOrd="0" parTransId="{F61E3B8D-A8CB-4F94-932F-F9042D2B95A6}" sibTransId="{E491586B-85B5-42C4-85E6-C2C431556967}"/>
    <dgm:cxn modelId="{FB811BB8-C7E0-46E1-8E70-D144EBA6B078}" srcId="{3FD862E5-9EF3-4964-B38D-4E5B968F0175}" destId="{18F19A10-4546-4322-93D9-DE9604EA0256}" srcOrd="0" destOrd="0" parTransId="{6F8CE29D-4202-4D3A-AFE1-1E87278FEFF7}" sibTransId="{14567D14-CF18-40C6-911E-A0ABCB02ECC7}"/>
    <dgm:cxn modelId="{C5A9F92C-F325-4EA4-8B27-3F7AE35A550F}" type="presOf" srcId="{D577DF1F-3DE0-424C-839A-778DFECB0EDB}" destId="{B8261E2A-84EC-4189-9371-217380B0DCB9}" srcOrd="1" destOrd="0" presId="urn:microsoft.com/office/officeart/2005/8/layout/lProcess2"/>
    <dgm:cxn modelId="{6157AB49-1840-43FC-AAEE-0118097D86F8}" srcId="{3FD862E5-9EF3-4964-B38D-4E5B968F0175}" destId="{D577DF1F-3DE0-424C-839A-778DFECB0EDB}" srcOrd="2" destOrd="0" parTransId="{622E9640-1CD4-4FF5-8A2C-A00265E33C56}" sibTransId="{D5D3C444-A754-43B0-A35E-14BA7D1B1606}"/>
    <dgm:cxn modelId="{ACB863A1-D27C-4899-831A-92C8CA29A29F}" type="presOf" srcId="{63382845-8C9D-42FA-914D-8EE92827973B}" destId="{F385D833-D0CE-4F2E-9ACE-62D4F67F852B}" srcOrd="0" destOrd="0" presId="urn:microsoft.com/office/officeart/2005/8/layout/lProcess2"/>
    <dgm:cxn modelId="{20009A97-9AEE-41CD-B07C-BB6CC366A05B}" type="presOf" srcId="{74747F6E-21C8-473D-8298-B1F1088CEDEA}" destId="{91269B46-25F5-429E-A51F-B89A7A96D1D7}" srcOrd="0" destOrd="0" presId="urn:microsoft.com/office/officeart/2005/8/layout/lProcess2"/>
    <dgm:cxn modelId="{6DDC366C-B007-4066-A834-6A5DE3DC7E7A}" type="presOf" srcId="{3FD862E5-9EF3-4964-B38D-4E5B968F0175}" destId="{3F7AB1D7-127D-4196-BBCA-641E27399B78}" srcOrd="0" destOrd="0" presId="urn:microsoft.com/office/officeart/2005/8/layout/lProcess2"/>
    <dgm:cxn modelId="{7321F968-340E-44E0-85BE-C5BFF07E0A5F}" srcId="{18F19A10-4546-4322-93D9-DE9604EA0256}" destId="{63382845-8C9D-42FA-914D-8EE92827973B}" srcOrd="0" destOrd="0" parTransId="{0D2F405A-87D6-486C-A355-27655F7C8A70}" sibTransId="{EEBE0DE7-0641-4450-BAD5-5B040136C73E}"/>
    <dgm:cxn modelId="{63234BD0-0EF6-440D-BE99-501ABCAD4AA7}" srcId="{D577DF1F-3DE0-424C-839A-778DFECB0EDB}" destId="{1E61AB82-916E-4B2A-9EF1-B5D3967903D4}" srcOrd="0" destOrd="0" parTransId="{6287E0A7-235D-430D-9D18-EC580890386D}" sibTransId="{605252BC-7176-4B42-AC26-5E897512DF0C}"/>
    <dgm:cxn modelId="{9EAEA3B6-8E58-4BBF-800F-8AB9980F9C7B}" type="presOf" srcId="{7B3DDA43-D87C-4098-9C87-7B4080648931}" destId="{686B3991-5F4C-4DB5-B438-B87A8CA2F5D8}" srcOrd="0" destOrd="0" presId="urn:microsoft.com/office/officeart/2005/8/layout/lProcess2"/>
    <dgm:cxn modelId="{6301567C-017A-4686-8D7A-0AA9AA6F631B}" type="presOf" srcId="{2CFED16F-1EA8-4C0C-8707-F91CD4D7574B}" destId="{76CB4ED1-B7ED-4B8A-9000-DCBC2D89A30E}" srcOrd="0" destOrd="0" presId="urn:microsoft.com/office/officeart/2005/8/layout/lProcess2"/>
    <dgm:cxn modelId="{A0BBD746-14D9-42B7-8BB7-D5F37E32757A}" type="presOf" srcId="{D352BA04-A9F9-40A2-801D-B710EC4A5E90}" destId="{39B81BB3-55FA-4566-AF06-5957361C5070}" srcOrd="0" destOrd="0" presId="urn:microsoft.com/office/officeart/2005/8/layout/lProcess2"/>
    <dgm:cxn modelId="{317F56A8-1AAB-4AB8-B54E-447EC1E910D8}" srcId="{18F19A10-4546-4322-93D9-DE9604EA0256}" destId="{7B3DDA43-D87C-4098-9C87-7B4080648931}" srcOrd="1" destOrd="0" parTransId="{9CEB37D8-67FE-41FC-A9D8-4E5B4E6381FC}" sibTransId="{6BB4D981-7B91-4F7F-89DA-8E4A530A1C50}"/>
    <dgm:cxn modelId="{829EA1B1-3BD1-43C1-B59C-02D1387A3531}" type="presOf" srcId="{18F19A10-4546-4322-93D9-DE9604EA0256}" destId="{6BD74035-0AF1-4B52-871B-F1654B0B8BF2}" srcOrd="0" destOrd="0" presId="urn:microsoft.com/office/officeart/2005/8/layout/lProcess2"/>
    <dgm:cxn modelId="{7BC558C8-9651-4097-AD7D-AC249F67F4F4}" type="presOf" srcId="{D577DF1F-3DE0-424C-839A-778DFECB0EDB}" destId="{336919AC-FEC5-4FBA-82C2-409691659F3B}" srcOrd="0" destOrd="0" presId="urn:microsoft.com/office/officeart/2005/8/layout/lProcess2"/>
    <dgm:cxn modelId="{75303852-CAF3-491D-B8F5-E361706F635B}" type="presParOf" srcId="{3F7AB1D7-127D-4196-BBCA-641E27399B78}" destId="{3587540A-0E65-472D-BF25-1BF9C31C16FB}" srcOrd="0" destOrd="0" presId="urn:microsoft.com/office/officeart/2005/8/layout/lProcess2"/>
    <dgm:cxn modelId="{329B789B-8EAD-4C7F-A0AC-DC865FAA44B7}" type="presParOf" srcId="{3587540A-0E65-472D-BF25-1BF9C31C16FB}" destId="{6BD74035-0AF1-4B52-871B-F1654B0B8BF2}" srcOrd="0" destOrd="0" presId="urn:microsoft.com/office/officeart/2005/8/layout/lProcess2"/>
    <dgm:cxn modelId="{C6170517-5B7D-4DFC-B9BE-B03229A370DF}" type="presParOf" srcId="{3587540A-0E65-472D-BF25-1BF9C31C16FB}" destId="{EAE8F420-FE04-4339-9455-76ACAEA3DE14}" srcOrd="1" destOrd="0" presId="urn:microsoft.com/office/officeart/2005/8/layout/lProcess2"/>
    <dgm:cxn modelId="{76EC9044-F463-4805-B27E-ECF93D07B2FA}" type="presParOf" srcId="{3587540A-0E65-472D-BF25-1BF9C31C16FB}" destId="{88D1BD8A-D909-4C27-8815-129A94E8D784}" srcOrd="2" destOrd="0" presId="urn:microsoft.com/office/officeart/2005/8/layout/lProcess2"/>
    <dgm:cxn modelId="{E75B931C-1250-4F65-9571-6E1AD5559A86}" type="presParOf" srcId="{88D1BD8A-D909-4C27-8815-129A94E8D784}" destId="{70D73B6D-BF1D-4F31-BF36-AF1D19E09E9A}" srcOrd="0" destOrd="0" presId="urn:microsoft.com/office/officeart/2005/8/layout/lProcess2"/>
    <dgm:cxn modelId="{7641913E-89C7-42DB-93E7-43C824DEF503}" type="presParOf" srcId="{70D73B6D-BF1D-4F31-BF36-AF1D19E09E9A}" destId="{F385D833-D0CE-4F2E-9ACE-62D4F67F852B}" srcOrd="0" destOrd="0" presId="urn:microsoft.com/office/officeart/2005/8/layout/lProcess2"/>
    <dgm:cxn modelId="{717F42E3-E745-4968-864F-65FBDA8FC4A6}" type="presParOf" srcId="{70D73B6D-BF1D-4F31-BF36-AF1D19E09E9A}" destId="{7B760D84-9B8C-457D-B7CF-F4A3CF807757}" srcOrd="1" destOrd="0" presId="urn:microsoft.com/office/officeart/2005/8/layout/lProcess2"/>
    <dgm:cxn modelId="{C8053DB2-27A2-462B-9532-1AC0D14008CB}" type="presParOf" srcId="{70D73B6D-BF1D-4F31-BF36-AF1D19E09E9A}" destId="{686B3991-5F4C-4DB5-B438-B87A8CA2F5D8}" srcOrd="2" destOrd="0" presId="urn:microsoft.com/office/officeart/2005/8/layout/lProcess2"/>
    <dgm:cxn modelId="{22253E44-C23C-47E7-BD49-508D7A03360B}" type="presParOf" srcId="{3F7AB1D7-127D-4196-BBCA-641E27399B78}" destId="{E90F9ADD-AD87-4FC2-A4BB-F30A13B47C69}" srcOrd="1" destOrd="0" presId="urn:microsoft.com/office/officeart/2005/8/layout/lProcess2"/>
    <dgm:cxn modelId="{44AE90CF-8046-44B0-83E0-089E1EE033B0}" type="presParOf" srcId="{3F7AB1D7-127D-4196-BBCA-641E27399B78}" destId="{C479102B-D94C-4774-9003-B7CA50886272}" srcOrd="2" destOrd="0" presId="urn:microsoft.com/office/officeart/2005/8/layout/lProcess2"/>
    <dgm:cxn modelId="{87CC6C0E-160C-4352-AEB9-B5C4EC19E622}" type="presParOf" srcId="{C479102B-D94C-4774-9003-B7CA50886272}" destId="{76CB4ED1-B7ED-4B8A-9000-DCBC2D89A30E}" srcOrd="0" destOrd="0" presId="urn:microsoft.com/office/officeart/2005/8/layout/lProcess2"/>
    <dgm:cxn modelId="{F3C7419C-05EC-4F04-8FFA-CFA60D601ACA}" type="presParOf" srcId="{C479102B-D94C-4774-9003-B7CA50886272}" destId="{42F98F3E-896A-4826-87C0-A8F6B54F78B0}" srcOrd="1" destOrd="0" presId="urn:microsoft.com/office/officeart/2005/8/layout/lProcess2"/>
    <dgm:cxn modelId="{5A97CAF9-DEF4-4ACF-89A5-6088FEF6D6D2}" type="presParOf" srcId="{C479102B-D94C-4774-9003-B7CA50886272}" destId="{5F0A6648-160C-47C5-B136-FAB5EB4B65CA}" srcOrd="2" destOrd="0" presId="urn:microsoft.com/office/officeart/2005/8/layout/lProcess2"/>
    <dgm:cxn modelId="{48FAD734-B788-457D-B2A0-D4F9FF8343A3}" type="presParOf" srcId="{5F0A6648-160C-47C5-B136-FAB5EB4B65CA}" destId="{30FDC6EC-AD37-4EE8-8B21-102B073EDBCF}" srcOrd="0" destOrd="0" presId="urn:microsoft.com/office/officeart/2005/8/layout/lProcess2"/>
    <dgm:cxn modelId="{AC2E69F8-8EDB-4FDF-9715-B2855CECA157}" type="presParOf" srcId="{30FDC6EC-AD37-4EE8-8B21-102B073EDBCF}" destId="{A1EC01E6-A3CD-482F-A31B-7F7D9C947093}" srcOrd="0" destOrd="0" presId="urn:microsoft.com/office/officeart/2005/8/layout/lProcess2"/>
    <dgm:cxn modelId="{82045895-8C20-4746-A936-1CB35E64EA46}" type="presParOf" srcId="{30FDC6EC-AD37-4EE8-8B21-102B073EDBCF}" destId="{6CA64352-ECA5-4430-8940-EF8DB07EF5DA}" srcOrd="1" destOrd="0" presId="urn:microsoft.com/office/officeart/2005/8/layout/lProcess2"/>
    <dgm:cxn modelId="{0BD1B6A3-9188-4CAE-850A-78032E377628}" type="presParOf" srcId="{30FDC6EC-AD37-4EE8-8B21-102B073EDBCF}" destId="{91269B46-25F5-429E-A51F-B89A7A96D1D7}" srcOrd="2" destOrd="0" presId="urn:microsoft.com/office/officeart/2005/8/layout/lProcess2"/>
    <dgm:cxn modelId="{9A99E0ED-9CF0-4E08-9298-8FD61E1A2782}" type="presParOf" srcId="{3F7AB1D7-127D-4196-BBCA-641E27399B78}" destId="{70EBC875-9311-4389-A83F-305A9461DBDB}" srcOrd="3" destOrd="0" presId="urn:microsoft.com/office/officeart/2005/8/layout/lProcess2"/>
    <dgm:cxn modelId="{3ACEAD97-C5D1-4A34-A42B-9C88E4061DC4}" type="presParOf" srcId="{3F7AB1D7-127D-4196-BBCA-641E27399B78}" destId="{C46A085C-85AE-4F02-A8B6-98DA858D709A}" srcOrd="4" destOrd="0" presId="urn:microsoft.com/office/officeart/2005/8/layout/lProcess2"/>
    <dgm:cxn modelId="{B0004EBA-1729-498C-BF0F-5B576901F49D}" type="presParOf" srcId="{C46A085C-85AE-4F02-A8B6-98DA858D709A}" destId="{336919AC-FEC5-4FBA-82C2-409691659F3B}" srcOrd="0" destOrd="0" presId="urn:microsoft.com/office/officeart/2005/8/layout/lProcess2"/>
    <dgm:cxn modelId="{8A061358-3D47-4FF1-A99A-7B7696CDDA3E}" type="presParOf" srcId="{C46A085C-85AE-4F02-A8B6-98DA858D709A}" destId="{B8261E2A-84EC-4189-9371-217380B0DCB9}" srcOrd="1" destOrd="0" presId="urn:microsoft.com/office/officeart/2005/8/layout/lProcess2"/>
    <dgm:cxn modelId="{EF8936D4-0D94-4B2F-8E3B-674F05CC9E45}" type="presParOf" srcId="{C46A085C-85AE-4F02-A8B6-98DA858D709A}" destId="{1CC96A2B-6B65-453E-8905-08FA73498051}" srcOrd="2" destOrd="0" presId="urn:microsoft.com/office/officeart/2005/8/layout/lProcess2"/>
    <dgm:cxn modelId="{62647EB2-0A03-47CC-8C44-578DCEB4A2D6}" type="presParOf" srcId="{1CC96A2B-6B65-453E-8905-08FA73498051}" destId="{59160760-2216-422F-82BF-CEF97FFDAC11}" srcOrd="0" destOrd="0" presId="urn:microsoft.com/office/officeart/2005/8/layout/lProcess2"/>
    <dgm:cxn modelId="{288450F2-00C4-4395-B05C-AE26E8BD904D}" type="presParOf" srcId="{59160760-2216-422F-82BF-CEF97FFDAC11}" destId="{EE3251FE-D7FE-449F-B24C-6EA78D0510C7}" srcOrd="0" destOrd="0" presId="urn:microsoft.com/office/officeart/2005/8/layout/lProcess2"/>
    <dgm:cxn modelId="{D0E14C87-3854-406B-A2D8-B29FBE701331}" type="presParOf" srcId="{59160760-2216-422F-82BF-CEF97FFDAC11}" destId="{1838E8CE-7E89-4290-8E0D-6C6A5465FBF1}" srcOrd="1" destOrd="0" presId="urn:microsoft.com/office/officeart/2005/8/layout/lProcess2"/>
    <dgm:cxn modelId="{647D4A4C-A222-4F50-91BC-81C5FD2E9BFF}" type="presParOf" srcId="{59160760-2216-422F-82BF-CEF97FFDAC11}" destId="{39B81BB3-55FA-4566-AF06-5957361C507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E209B-BE72-D14F-8118-17FFE0BFE895}">
      <dsp:nvSpPr>
        <dsp:cNvPr id="0" name=""/>
        <dsp:cNvSpPr/>
      </dsp:nvSpPr>
      <dsp:spPr>
        <a:xfrm>
          <a:off x="0" y="17918"/>
          <a:ext cx="11317687" cy="1440000"/>
        </a:xfrm>
        <a:prstGeom prst="rightArrow">
          <a:avLst/>
        </a:prstGeom>
        <a:solidFill>
          <a:schemeClr val="accent2"/>
        </a:solidFill>
        <a:ln w="12700" cap="flat" cmpd="sng" algn="ctr">
          <a:solidFill>
            <a:schemeClr val="accent2">
              <a:shade val="50000"/>
            </a:schemeClr>
          </a:solidFill>
          <a:prstDash val="solid"/>
        </a:ln>
        <a:effectLst/>
        <a:scene3d>
          <a:camera prst="orthographicFront"/>
          <a:lightRig rig="flat" dir="t"/>
        </a:scene3d>
        <a:sp3d/>
      </dsp:spPr>
      <dsp:style>
        <a:lnRef idx="2">
          <a:schemeClr val="accent2">
            <a:shade val="50000"/>
          </a:schemeClr>
        </a:lnRef>
        <a:fillRef idx="1">
          <a:schemeClr val="accent2"/>
        </a:fillRef>
        <a:effectRef idx="0">
          <a:schemeClr val="accent2"/>
        </a:effectRef>
        <a:fontRef idx="minor">
          <a:schemeClr val="lt1"/>
        </a:fontRef>
      </dsp:style>
    </dsp:sp>
    <dsp:sp modelId="{AC678B9B-618E-CD4D-AFE7-4BC73FE89DC6}">
      <dsp:nvSpPr>
        <dsp:cNvPr id="0" name=""/>
        <dsp:cNvSpPr/>
      </dsp:nvSpPr>
      <dsp:spPr>
        <a:xfrm>
          <a:off x="8596354" y="388787"/>
          <a:ext cx="2237414" cy="821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l" defTabSz="889000">
            <a:lnSpc>
              <a:spcPct val="90000"/>
            </a:lnSpc>
            <a:spcBef>
              <a:spcPct val="0"/>
            </a:spcBef>
            <a:spcAft>
              <a:spcPct val="35000"/>
            </a:spcAft>
          </a:pPr>
          <a:r>
            <a:rPr lang="en-US" sz="2000" kern="1200" dirty="0" smtClean="0">
              <a:solidFill>
                <a:srgbClr val="FFFFFF"/>
              </a:solidFill>
            </a:rPr>
            <a:t>AUG, 2016</a:t>
          </a:r>
          <a:endParaRPr lang="en-US" sz="2000" kern="1200" dirty="0">
            <a:solidFill>
              <a:srgbClr val="FFFFFF"/>
            </a:solidFill>
          </a:endParaRPr>
        </a:p>
      </dsp:txBody>
      <dsp:txXfrm>
        <a:off x="8596354" y="388787"/>
        <a:ext cx="2237414" cy="821592"/>
      </dsp:txXfrm>
    </dsp:sp>
    <dsp:sp modelId="{5AE8B7B6-C938-8549-834A-D32A8B17858D}">
      <dsp:nvSpPr>
        <dsp:cNvPr id="0" name=""/>
        <dsp:cNvSpPr/>
      </dsp:nvSpPr>
      <dsp:spPr>
        <a:xfrm>
          <a:off x="5766239" y="489004"/>
          <a:ext cx="2034426" cy="605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l" defTabSz="889000">
            <a:lnSpc>
              <a:spcPct val="90000"/>
            </a:lnSpc>
            <a:spcBef>
              <a:spcPct val="0"/>
            </a:spcBef>
            <a:spcAft>
              <a:spcPct val="35000"/>
            </a:spcAft>
          </a:pPr>
          <a:r>
            <a:rPr lang="en-US" sz="2000" kern="1200" dirty="0" smtClean="0">
              <a:solidFill>
                <a:srgbClr val="FFFFFF"/>
              </a:solidFill>
            </a:rPr>
            <a:t>FEB, 2009</a:t>
          </a:r>
          <a:endParaRPr lang="en-US" sz="2000" kern="1200" dirty="0">
            <a:solidFill>
              <a:srgbClr val="FFFFFF"/>
            </a:solidFill>
          </a:endParaRPr>
        </a:p>
      </dsp:txBody>
      <dsp:txXfrm>
        <a:off x="5766239" y="489004"/>
        <a:ext cx="2034426" cy="605894"/>
      </dsp:txXfrm>
    </dsp:sp>
    <dsp:sp modelId="{58666FA9-BD69-6F49-AEC5-1B7E081EDBCA}">
      <dsp:nvSpPr>
        <dsp:cNvPr id="0" name=""/>
        <dsp:cNvSpPr/>
      </dsp:nvSpPr>
      <dsp:spPr>
        <a:xfrm>
          <a:off x="2834003" y="422022"/>
          <a:ext cx="1770781" cy="7411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l" defTabSz="889000">
            <a:lnSpc>
              <a:spcPct val="90000"/>
            </a:lnSpc>
            <a:spcBef>
              <a:spcPct val="0"/>
            </a:spcBef>
            <a:spcAft>
              <a:spcPct val="35000"/>
            </a:spcAft>
          </a:pPr>
          <a:r>
            <a:rPr lang="en-US" sz="2000" kern="1200" dirty="0" smtClean="0">
              <a:solidFill>
                <a:srgbClr val="FFFFFF"/>
              </a:solidFill>
            </a:rPr>
            <a:t> DEC, 1998</a:t>
          </a:r>
          <a:endParaRPr lang="en-US" sz="2000" kern="1200" dirty="0">
            <a:solidFill>
              <a:srgbClr val="FFFFFF"/>
            </a:solidFill>
          </a:endParaRPr>
        </a:p>
      </dsp:txBody>
      <dsp:txXfrm>
        <a:off x="2834003" y="422022"/>
        <a:ext cx="1770781" cy="741189"/>
      </dsp:txXfrm>
    </dsp:sp>
    <dsp:sp modelId="{69BE050F-4B95-4D48-9345-ABC622F69D20}">
      <dsp:nvSpPr>
        <dsp:cNvPr id="0" name=""/>
        <dsp:cNvSpPr/>
      </dsp:nvSpPr>
      <dsp:spPr>
        <a:xfrm>
          <a:off x="64707" y="453227"/>
          <a:ext cx="2497196" cy="675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l" defTabSz="889000">
            <a:lnSpc>
              <a:spcPct val="90000"/>
            </a:lnSpc>
            <a:spcBef>
              <a:spcPct val="0"/>
            </a:spcBef>
            <a:spcAft>
              <a:spcPct val="35000"/>
            </a:spcAft>
          </a:pPr>
          <a:r>
            <a:rPr lang="en-US" sz="2000" kern="1200" dirty="0" smtClean="0">
              <a:solidFill>
                <a:srgbClr val="FFFFFF"/>
              </a:solidFill>
            </a:rPr>
            <a:t>  MAR, 1950</a:t>
          </a:r>
          <a:endParaRPr lang="en-US" sz="2000" kern="1200" dirty="0">
            <a:solidFill>
              <a:srgbClr val="FFFFFF"/>
            </a:solidFill>
          </a:endParaRPr>
        </a:p>
      </dsp:txBody>
      <dsp:txXfrm>
        <a:off x="64707" y="453227"/>
        <a:ext cx="2497196" cy="6751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74035-0AF1-4B52-871B-F1654B0B8BF2}">
      <dsp:nvSpPr>
        <dsp:cNvPr id="0" name=""/>
        <dsp:cNvSpPr/>
      </dsp:nvSpPr>
      <dsp:spPr>
        <a:xfrm>
          <a:off x="1867" y="0"/>
          <a:ext cx="3682905" cy="4459656"/>
        </a:xfrm>
        <a:prstGeom prst="roundRect">
          <a:avLst>
            <a:gd name="adj" fmla="val 10000"/>
          </a:avLst>
        </a:prstGeom>
        <a:solidFill>
          <a:schemeClr val="bg1"/>
        </a:solidFill>
        <a:ln w="285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ts val="600"/>
            </a:spcAft>
          </a:pPr>
          <a:r>
            <a:rPr lang="en-US" sz="2800" kern="1200" dirty="0" smtClean="0">
              <a:latin typeface="+mj-lt"/>
            </a:rPr>
            <a:t>Shea Writer</a:t>
          </a:r>
        </a:p>
        <a:p>
          <a:pPr lvl="0" algn="ctr" defTabSz="1244600">
            <a:lnSpc>
              <a:spcPct val="90000"/>
            </a:lnSpc>
            <a:spcBef>
              <a:spcPct val="0"/>
            </a:spcBef>
            <a:spcAft>
              <a:spcPts val="600"/>
            </a:spcAft>
          </a:pPr>
          <a:r>
            <a:rPr lang="en-US" sz="2000" kern="1200" dirty="0" smtClean="0">
              <a:latin typeface="+mj-lt"/>
            </a:rPr>
            <a:t> Founder; </a:t>
          </a:r>
          <a:r>
            <a:rPr lang="en-US" sz="2000" kern="1200" dirty="0" smtClean="0">
              <a:latin typeface="+mj-lt"/>
            </a:rPr>
            <a:t>CEO</a:t>
          </a:r>
          <a:endParaRPr lang="en-US" sz="2000" kern="1200" dirty="0">
            <a:latin typeface="+mj-lt"/>
          </a:endParaRPr>
        </a:p>
      </dsp:txBody>
      <dsp:txXfrm>
        <a:off x="1867" y="0"/>
        <a:ext cx="3682905" cy="1337896"/>
      </dsp:txXfrm>
    </dsp:sp>
    <dsp:sp modelId="{F385D833-D0CE-4F2E-9ACE-62D4F67F852B}">
      <dsp:nvSpPr>
        <dsp:cNvPr id="0" name=""/>
        <dsp:cNvSpPr/>
      </dsp:nvSpPr>
      <dsp:spPr>
        <a:xfrm>
          <a:off x="288335" y="1224583"/>
          <a:ext cx="3067461" cy="86564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ts val="0"/>
            </a:spcAft>
          </a:pPr>
          <a:r>
            <a:rPr lang="en-US" sz="1400" kern="1200" dirty="0" smtClean="0">
              <a:solidFill>
                <a:schemeClr val="bg1"/>
              </a:solidFill>
              <a:latin typeface="+mj-lt"/>
            </a:rPr>
            <a:t>10+ years of experience as a successful entrepreneur in the field of internet technologies.</a:t>
          </a:r>
          <a:endParaRPr lang="en-US" sz="1400" kern="1200" dirty="0">
            <a:solidFill>
              <a:schemeClr val="bg1"/>
            </a:solidFill>
            <a:latin typeface="+mj-lt"/>
          </a:endParaRPr>
        </a:p>
      </dsp:txBody>
      <dsp:txXfrm>
        <a:off x="313689" y="1249937"/>
        <a:ext cx="3016753" cy="814934"/>
      </dsp:txXfrm>
    </dsp:sp>
    <dsp:sp modelId="{686B3991-5F4C-4DB5-B438-B87A8CA2F5D8}">
      <dsp:nvSpPr>
        <dsp:cNvPr id="0" name=""/>
        <dsp:cNvSpPr/>
      </dsp:nvSpPr>
      <dsp:spPr>
        <a:xfrm>
          <a:off x="115467" y="2306456"/>
          <a:ext cx="3455705" cy="189516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rtl="0">
            <a:lnSpc>
              <a:spcPct val="90000"/>
            </a:lnSpc>
            <a:spcBef>
              <a:spcPct val="0"/>
            </a:spcBef>
            <a:spcAft>
              <a:spcPts val="1200"/>
            </a:spcAft>
          </a:pPr>
          <a:r>
            <a:rPr lang="en-US" sz="1400" kern="1200" dirty="0" smtClean="0"/>
            <a:t>Multi-national patent holder in the field of remote identity verification.</a:t>
          </a:r>
        </a:p>
        <a:p>
          <a:pPr lvl="0" algn="ctr" defTabSz="622300" rtl="0">
            <a:lnSpc>
              <a:spcPct val="90000"/>
            </a:lnSpc>
            <a:spcBef>
              <a:spcPct val="0"/>
            </a:spcBef>
            <a:spcAft>
              <a:spcPts val="1200"/>
            </a:spcAft>
          </a:pPr>
          <a:r>
            <a:rPr lang="en-US" sz="1400" kern="1200" dirty="0" smtClean="0"/>
            <a:t>Experienced in taking product ideas from inception to market launch (</a:t>
          </a:r>
          <a:r>
            <a:rPr lang="en-US" sz="1400" kern="1200" dirty="0" err="1" smtClean="0"/>
            <a:t>photo.BANGK</a:t>
          </a:r>
          <a:r>
            <a:rPr lang="en-US" sz="1400" kern="1200" dirty="0" smtClean="0"/>
            <a:t>!, </a:t>
          </a:r>
          <a:r>
            <a:rPr lang="en-US" sz="1400" kern="1200" dirty="0" err="1" smtClean="0"/>
            <a:t>Peephole.Online</a:t>
          </a:r>
          <a:r>
            <a:rPr lang="en-US" sz="1400" kern="1200" dirty="0" smtClean="0"/>
            <a:t>, and more.)</a:t>
          </a:r>
        </a:p>
      </dsp:txBody>
      <dsp:txXfrm>
        <a:off x="170975" y="2361964"/>
        <a:ext cx="3344689" cy="1784151"/>
      </dsp:txXfrm>
    </dsp:sp>
    <dsp:sp modelId="{76CB4ED1-B7ED-4B8A-9000-DCBC2D89A30E}">
      <dsp:nvSpPr>
        <dsp:cNvPr id="0" name=""/>
        <dsp:cNvSpPr/>
      </dsp:nvSpPr>
      <dsp:spPr>
        <a:xfrm>
          <a:off x="3942877" y="0"/>
          <a:ext cx="3441389" cy="4459656"/>
        </a:xfrm>
        <a:prstGeom prst="roundRect">
          <a:avLst>
            <a:gd name="adj" fmla="val 10000"/>
          </a:avLst>
        </a:prstGeom>
        <a:solidFill>
          <a:schemeClr val="bg1"/>
        </a:solidFill>
        <a:ln w="285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ts val="600"/>
            </a:spcAft>
          </a:pPr>
          <a:r>
            <a:rPr lang="en-US" sz="2800" b="0" kern="1200" dirty="0" smtClean="0"/>
            <a:t>Peter Malliaras </a:t>
          </a:r>
        </a:p>
        <a:p>
          <a:pPr lvl="0" algn="ctr" defTabSz="1244600">
            <a:lnSpc>
              <a:spcPct val="90000"/>
            </a:lnSpc>
            <a:spcBef>
              <a:spcPct val="0"/>
            </a:spcBef>
            <a:spcAft>
              <a:spcPts val="600"/>
            </a:spcAft>
          </a:pPr>
          <a:r>
            <a:rPr lang="en-US" sz="2000" kern="1200" baseline="0" dirty="0" smtClean="0">
              <a:solidFill>
                <a:schemeClr val="tx1"/>
              </a:solidFill>
              <a:latin typeface="+mj-lt"/>
            </a:rPr>
            <a:t>Customer Support Manager</a:t>
          </a:r>
          <a:endParaRPr lang="en-US" sz="2000" kern="1200" dirty="0">
            <a:latin typeface="+mj-lt"/>
          </a:endParaRPr>
        </a:p>
      </dsp:txBody>
      <dsp:txXfrm>
        <a:off x="3942877" y="0"/>
        <a:ext cx="3441389" cy="1337896"/>
      </dsp:txXfrm>
    </dsp:sp>
    <dsp:sp modelId="{A1EC01E6-A3CD-482F-A31B-7F7D9C947093}">
      <dsp:nvSpPr>
        <dsp:cNvPr id="0" name=""/>
        <dsp:cNvSpPr/>
      </dsp:nvSpPr>
      <dsp:spPr>
        <a:xfrm>
          <a:off x="4154357" y="1135770"/>
          <a:ext cx="3040839" cy="104999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ts val="0"/>
            </a:spcAft>
          </a:pPr>
          <a:r>
            <a:rPr lang="en-US" sz="1400" kern="1200" dirty="0" smtClean="0"/>
            <a:t>13+ years of experience owning and managing successful businesses.</a:t>
          </a:r>
          <a:endParaRPr lang="en-US" sz="1400" kern="1200" dirty="0">
            <a:solidFill>
              <a:schemeClr val="bg1"/>
            </a:solidFill>
            <a:latin typeface="+mj-lt"/>
          </a:endParaRPr>
        </a:p>
      </dsp:txBody>
      <dsp:txXfrm>
        <a:off x="4185110" y="1166523"/>
        <a:ext cx="2979333" cy="988492"/>
      </dsp:txXfrm>
    </dsp:sp>
    <dsp:sp modelId="{91269B46-25F5-429E-A51F-B89A7A96D1D7}">
      <dsp:nvSpPr>
        <dsp:cNvPr id="0" name=""/>
        <dsp:cNvSpPr/>
      </dsp:nvSpPr>
      <dsp:spPr>
        <a:xfrm>
          <a:off x="4063078" y="2455918"/>
          <a:ext cx="3200987" cy="1568053"/>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ts val="1200"/>
            </a:spcAft>
          </a:pPr>
          <a:r>
            <a:rPr lang="en-US" sz="1400" kern="1200" dirty="0" smtClean="0"/>
            <a:t>4+ years experience with setting up a system for detecting online fraud in the online space for Myer.</a:t>
          </a:r>
        </a:p>
        <a:p>
          <a:pPr lvl="0" algn="ctr" defTabSz="622300">
            <a:lnSpc>
              <a:spcPct val="90000"/>
            </a:lnSpc>
            <a:spcBef>
              <a:spcPct val="0"/>
            </a:spcBef>
            <a:spcAft>
              <a:spcPts val="1200"/>
            </a:spcAft>
          </a:pPr>
          <a:r>
            <a:rPr lang="en-US" sz="1400" kern="1200" dirty="0" smtClean="0"/>
            <a:t>Was an analyst in the Criminal Intelligence Unit for the Victoria Police Force</a:t>
          </a:r>
        </a:p>
      </dsp:txBody>
      <dsp:txXfrm>
        <a:off x="4109005" y="2501845"/>
        <a:ext cx="3109133" cy="1476199"/>
      </dsp:txXfrm>
    </dsp:sp>
    <dsp:sp modelId="{336919AC-FEC5-4FBA-82C2-409691659F3B}">
      <dsp:nvSpPr>
        <dsp:cNvPr id="0" name=""/>
        <dsp:cNvSpPr/>
      </dsp:nvSpPr>
      <dsp:spPr>
        <a:xfrm>
          <a:off x="7642371" y="0"/>
          <a:ext cx="3797263" cy="4459656"/>
        </a:xfrm>
        <a:prstGeom prst="roundRect">
          <a:avLst>
            <a:gd name="adj" fmla="val 10000"/>
          </a:avLst>
        </a:prstGeom>
        <a:solidFill>
          <a:schemeClr val="bg1"/>
        </a:solidFill>
        <a:ln w="28575">
          <a:solidFill>
            <a:schemeClr val="tx1"/>
          </a:solidFill>
        </a:ln>
        <a:effectLst/>
      </dsp:spPr>
      <dsp:style>
        <a:lnRef idx="0">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1244600">
            <a:lnSpc>
              <a:spcPct val="90000"/>
            </a:lnSpc>
            <a:spcBef>
              <a:spcPct val="0"/>
            </a:spcBef>
            <a:spcAft>
              <a:spcPts val="600"/>
            </a:spcAft>
          </a:pPr>
          <a:r>
            <a:rPr lang="en-US" sz="2800" b="0" kern="1200" dirty="0" smtClean="0"/>
            <a:t>Mohammad </a:t>
          </a:r>
          <a:r>
            <a:rPr lang="en-US" sz="2800" b="0" kern="1200" dirty="0" err="1" smtClean="0"/>
            <a:t>Shahid</a:t>
          </a:r>
          <a:r>
            <a:rPr lang="en-US" sz="2800" b="0" kern="1200" dirty="0" smtClean="0"/>
            <a:t> Ulla</a:t>
          </a:r>
        </a:p>
        <a:p>
          <a:pPr lvl="0" algn="ctr" defTabSz="1244600">
            <a:lnSpc>
              <a:spcPct val="90000"/>
            </a:lnSpc>
            <a:spcBef>
              <a:spcPct val="0"/>
            </a:spcBef>
            <a:spcAft>
              <a:spcPts val="600"/>
            </a:spcAft>
          </a:pPr>
          <a:r>
            <a:rPr lang="en-US" sz="2000" kern="1200" baseline="0" dirty="0" smtClean="0">
              <a:solidFill>
                <a:schemeClr val="tx1"/>
              </a:solidFill>
              <a:latin typeface="+mj-lt"/>
            </a:rPr>
            <a:t>Sr. Software Engineer</a:t>
          </a:r>
          <a:endParaRPr lang="en-US" sz="2000" kern="1200" dirty="0">
            <a:latin typeface="+mj-lt"/>
          </a:endParaRPr>
        </a:p>
      </dsp:txBody>
      <dsp:txXfrm>
        <a:off x="7642371" y="0"/>
        <a:ext cx="3797263" cy="1337896"/>
      </dsp:txXfrm>
    </dsp:sp>
    <dsp:sp modelId="{EE3251FE-D7FE-449F-B24C-6EA78D0510C7}">
      <dsp:nvSpPr>
        <dsp:cNvPr id="0" name=""/>
        <dsp:cNvSpPr/>
      </dsp:nvSpPr>
      <dsp:spPr>
        <a:xfrm>
          <a:off x="7930405" y="1116838"/>
          <a:ext cx="3182541" cy="1058867"/>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rtl="0">
            <a:lnSpc>
              <a:spcPct val="90000"/>
            </a:lnSpc>
            <a:spcBef>
              <a:spcPct val="0"/>
            </a:spcBef>
            <a:spcAft>
              <a:spcPct val="35000"/>
            </a:spcAft>
          </a:pPr>
          <a:r>
            <a:rPr lang="en-US" sz="1400" kern="1200" baseline="0" dirty="0" smtClean="0">
              <a:solidFill>
                <a:schemeClr val="bg1"/>
              </a:solidFill>
              <a:latin typeface="+mj-lt"/>
            </a:rPr>
            <a:t>8+ years of software design and development experience.</a:t>
          </a:r>
          <a:endParaRPr lang="en-US" sz="1400" kern="1200" dirty="0">
            <a:solidFill>
              <a:schemeClr val="bg1"/>
            </a:solidFill>
            <a:latin typeface="+mj-lt"/>
          </a:endParaRPr>
        </a:p>
      </dsp:txBody>
      <dsp:txXfrm>
        <a:off x="7961418" y="1147851"/>
        <a:ext cx="3120515" cy="996841"/>
      </dsp:txXfrm>
    </dsp:sp>
    <dsp:sp modelId="{39B81BB3-55FA-4566-AF06-5957361C5070}">
      <dsp:nvSpPr>
        <dsp:cNvPr id="0" name=""/>
        <dsp:cNvSpPr/>
      </dsp:nvSpPr>
      <dsp:spPr>
        <a:xfrm>
          <a:off x="7847261" y="2447112"/>
          <a:ext cx="3370083" cy="157093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100000"/>
            </a:lnSpc>
            <a:spcBef>
              <a:spcPct val="0"/>
            </a:spcBef>
            <a:spcAft>
              <a:spcPts val="1200"/>
            </a:spcAft>
          </a:pPr>
          <a:r>
            <a:rPr lang="en-US" sz="1400" kern="1200" dirty="0" smtClean="0">
              <a:solidFill>
                <a:schemeClr val="bg1"/>
              </a:solidFill>
              <a:latin typeface="+mj-lt"/>
            </a:rPr>
            <a:t>Proficient in the following programming languages: </a:t>
          </a:r>
          <a:r>
            <a:rPr lang="en-US" sz="1400" kern="1200" dirty="0" smtClean="0"/>
            <a:t>C#, ASP.NET, MVC, PHP, Java, Objective C, MS SQL Server, </a:t>
          </a:r>
          <a:r>
            <a:rPr lang="en-US" sz="1400" kern="1200" dirty="0" err="1" smtClean="0"/>
            <a:t>MySql</a:t>
          </a:r>
          <a:r>
            <a:rPr lang="en-US" sz="1400" kern="1200" dirty="0" smtClean="0"/>
            <a:t>, HTML, CSS, JS, jQuery, UML and more.</a:t>
          </a:r>
          <a:endParaRPr lang="en-US" sz="1400" kern="1200" baseline="0" dirty="0" smtClean="0">
            <a:solidFill>
              <a:schemeClr val="bg1"/>
            </a:solidFill>
            <a:latin typeface="+mj-lt"/>
          </a:endParaRPr>
        </a:p>
      </dsp:txBody>
      <dsp:txXfrm>
        <a:off x="7893272" y="2493123"/>
        <a:ext cx="3278061" cy="147891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F4CD7A-8ECD-48B9-BFA3-B6ACE71F6744}" type="datetimeFigureOut">
              <a:rPr lang="en-US" smtClean="0"/>
              <a:t>27/2/17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60476-7051-4382-9C2E-A2E412C842C5}" type="slidenum">
              <a:rPr lang="en-US" smtClean="0"/>
              <a:t>‹#›</a:t>
            </a:fld>
            <a:endParaRPr lang="en-US"/>
          </a:p>
        </p:txBody>
      </p:sp>
    </p:spTree>
    <p:extLst>
      <p:ext uri="{BB962C8B-B14F-4D97-AF65-F5344CB8AC3E}">
        <p14:creationId xmlns:p14="http://schemas.microsoft.com/office/powerpoint/2010/main" val="369916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60476-7051-4382-9C2E-A2E412C842C5}" type="slidenum">
              <a:rPr lang="en-US" smtClean="0"/>
              <a:t>1</a:t>
            </a:fld>
            <a:endParaRPr lang="en-US"/>
          </a:p>
        </p:txBody>
      </p:sp>
    </p:spTree>
    <p:extLst>
      <p:ext uri="{BB962C8B-B14F-4D97-AF65-F5344CB8AC3E}">
        <p14:creationId xmlns:p14="http://schemas.microsoft.com/office/powerpoint/2010/main" val="808149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60476-7051-4382-9C2E-A2E412C842C5}" type="slidenum">
              <a:rPr lang="en-US" smtClean="0"/>
              <a:t>4</a:t>
            </a:fld>
            <a:endParaRPr lang="en-US"/>
          </a:p>
        </p:txBody>
      </p:sp>
    </p:spTree>
    <p:extLst>
      <p:ext uri="{BB962C8B-B14F-4D97-AF65-F5344CB8AC3E}">
        <p14:creationId xmlns:p14="http://schemas.microsoft.com/office/powerpoint/2010/main" val="2244656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60476-7051-4382-9C2E-A2E412C842C5}" type="slidenum">
              <a:rPr lang="en-US" smtClean="0"/>
              <a:t>7</a:t>
            </a:fld>
            <a:endParaRPr lang="en-US"/>
          </a:p>
        </p:txBody>
      </p:sp>
    </p:spTree>
    <p:extLst>
      <p:ext uri="{BB962C8B-B14F-4D97-AF65-F5344CB8AC3E}">
        <p14:creationId xmlns:p14="http://schemas.microsoft.com/office/powerpoint/2010/main" val="329923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60476-7051-4382-9C2E-A2E412C842C5}" type="slidenum">
              <a:rPr lang="en-US" smtClean="0"/>
              <a:t>8</a:t>
            </a:fld>
            <a:endParaRPr lang="en-US"/>
          </a:p>
        </p:txBody>
      </p:sp>
    </p:spTree>
    <p:extLst>
      <p:ext uri="{BB962C8B-B14F-4D97-AF65-F5344CB8AC3E}">
        <p14:creationId xmlns:p14="http://schemas.microsoft.com/office/powerpoint/2010/main" val="2605155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issue is that it is very difficult to find</a:t>
            </a:r>
          </a:p>
          <a:p>
            <a:endParaRPr lang="en-US" dirty="0" smtClean="0"/>
          </a:p>
          <a:p>
            <a:r>
              <a:rPr lang="en-US" dirty="0" smtClean="0"/>
              <a:t>There are 3 layers of merchant banking: Domestic, internationally, grey area.</a:t>
            </a:r>
          </a:p>
          <a:p>
            <a:endParaRPr lang="en-US" dirty="0" smtClean="0"/>
          </a:p>
          <a:p>
            <a:r>
              <a:rPr lang="en-US" dirty="0" smtClean="0"/>
              <a:t>International are incredibly</a:t>
            </a:r>
            <a:r>
              <a:rPr lang="en-US" baseline="0" dirty="0" smtClean="0"/>
              <a:t> conservative</a:t>
            </a:r>
          </a:p>
          <a:p>
            <a:endParaRPr lang="en-US" baseline="0" dirty="0" smtClean="0"/>
          </a:p>
          <a:p>
            <a:r>
              <a:rPr lang="en-US" baseline="0" dirty="0" smtClean="0"/>
              <a:t>Off-shore banks (grey-area) are willing to work with anyone, but their pricing is crazy! Expensive and approval rates are terrible! Once </a:t>
            </a:r>
            <a:r>
              <a:rPr lang="en-US" baseline="0" dirty="0" err="1" smtClean="0"/>
              <a:t>TySys</a:t>
            </a:r>
            <a:r>
              <a:rPr lang="en-US" baseline="0" dirty="0" smtClean="0"/>
              <a:t> said yes, they cancelled the grey area banks. The international clients will be ready for them. International merchants and people don’t have access to services like these that we do in the US, so they are much more willing to work with you. Vendors have trouble getting merchant accounts internationally. </a:t>
            </a:r>
          </a:p>
          <a:p>
            <a:endParaRPr lang="en-US" baseline="0" dirty="0" smtClean="0"/>
          </a:p>
          <a:p>
            <a:r>
              <a:rPr lang="en-US" baseline="0" dirty="0" smtClean="0"/>
              <a:t>They hit those metrics charging between 7.9% - 9.9% interest rates. Most importantly, even at these interest rates, vendors still signed up!!!!!!! Imagine what will happen when we go international with a 4% interest rate!!</a:t>
            </a:r>
          </a:p>
          <a:p>
            <a:endParaRPr lang="en-US" baseline="0" dirty="0" smtClean="0"/>
          </a:p>
          <a:p>
            <a:r>
              <a:rPr lang="en-US" baseline="0" dirty="0" smtClean="0"/>
              <a:t>International is 10X more lucrative.</a:t>
            </a:r>
          </a:p>
        </p:txBody>
      </p:sp>
      <p:sp>
        <p:nvSpPr>
          <p:cNvPr id="4" name="Slide Number Placeholder 3"/>
          <p:cNvSpPr>
            <a:spLocks noGrp="1"/>
          </p:cNvSpPr>
          <p:nvPr>
            <p:ph type="sldNum" sz="quarter" idx="10"/>
          </p:nvPr>
        </p:nvSpPr>
        <p:spPr/>
        <p:txBody>
          <a:bodyPr/>
          <a:lstStyle/>
          <a:p>
            <a:fld id="{D1360476-7051-4382-9C2E-A2E412C842C5}" type="slidenum">
              <a:rPr lang="en-US" smtClean="0"/>
              <a:t>10</a:t>
            </a:fld>
            <a:endParaRPr lang="en-US"/>
          </a:p>
        </p:txBody>
      </p:sp>
    </p:spTree>
    <p:extLst>
      <p:ext uri="{BB962C8B-B14F-4D97-AF65-F5344CB8AC3E}">
        <p14:creationId xmlns:p14="http://schemas.microsoft.com/office/powerpoint/2010/main" val="1699018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360476-7051-4382-9C2E-A2E412C842C5}" type="slidenum">
              <a:rPr lang="en-US" smtClean="0"/>
              <a:t>11</a:t>
            </a:fld>
            <a:endParaRPr lang="en-US"/>
          </a:p>
        </p:txBody>
      </p:sp>
    </p:spTree>
    <p:extLst>
      <p:ext uri="{BB962C8B-B14F-4D97-AF65-F5344CB8AC3E}">
        <p14:creationId xmlns:p14="http://schemas.microsoft.com/office/powerpoint/2010/main" val="383132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1360476-7051-4382-9C2E-A2E412C842C5}" type="slidenum">
              <a:rPr lang="en-US" smtClean="0"/>
              <a:t>14</a:t>
            </a:fld>
            <a:endParaRPr lang="en-US"/>
          </a:p>
        </p:txBody>
      </p:sp>
    </p:spTree>
    <p:extLst>
      <p:ext uri="{BB962C8B-B14F-4D97-AF65-F5344CB8AC3E}">
        <p14:creationId xmlns:p14="http://schemas.microsoft.com/office/powerpoint/2010/main" val="276831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1360476-7051-4382-9C2E-A2E412C842C5}" type="slidenum">
              <a:rPr lang="en-US" smtClean="0"/>
              <a:t>16</a:t>
            </a:fld>
            <a:endParaRPr lang="en-US"/>
          </a:p>
        </p:txBody>
      </p:sp>
    </p:spTree>
    <p:extLst>
      <p:ext uri="{BB962C8B-B14F-4D97-AF65-F5344CB8AC3E}">
        <p14:creationId xmlns:p14="http://schemas.microsoft.com/office/powerpoint/2010/main" val="330197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chemeClr val="accent2"/>
          </a:solidFill>
          <a:ln w="38100">
            <a:solidFill>
              <a:srgbClr val="404040"/>
            </a:solidFill>
          </a:ln>
        </p:spPr>
        <p:txBody>
          <a:bodyPr lIns="274320" rIns="274320" anchor="ctr" anchorCtr="1">
            <a:normAutofit/>
          </a:bodyPr>
          <a:lstStyle>
            <a:lvl1pPr algn="ctr">
              <a:defRPr sz="38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27/2/17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dirty="0"/>
              <a:pPr/>
              <a:t>27/2/17</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27/2/17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27/2/17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27/2/17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27/2/17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27/2/17</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27/2/17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27/2/17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27/2/17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dirty="0"/>
              <a:t>27/2/17</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6" name="Rectangle 25"/>
          <p:cNvSpPr/>
          <p:nvPr/>
        </p:nvSpPr>
        <p:spPr>
          <a:xfrm>
            <a:off x="0" y="0"/>
            <a:ext cx="41017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42820" y="2162294"/>
            <a:ext cx="3758620"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328160" y="804672"/>
            <a:ext cx="722376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2820" y="3523793"/>
            <a:ext cx="375862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dirty="0"/>
              <a:t>27/2/17</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677368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27/2/17</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8" r:id="rId9"/>
    <p:sldLayoutId id="2147483705" r:id="rId10"/>
    <p:sldLayoutId id="2147483706" r:id="rId11"/>
    <p:sldLayoutId id="2147483707" r:id="rId12"/>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6.tif"/><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5404" y="2968902"/>
            <a:ext cx="10781405" cy="1645920"/>
          </a:xfrm>
        </p:spPr>
        <p:txBody>
          <a:bodyPr/>
          <a:lstStyle/>
          <a:p>
            <a:r>
              <a:rPr lang="en-US" dirty="0" smtClean="0"/>
              <a:t>The easiest way to get paid </a:t>
            </a:r>
            <a:r>
              <a:rPr lang="mr-IN" dirty="0" smtClean="0"/>
              <a:t>–</a:t>
            </a:r>
            <a:r>
              <a:rPr lang="en-US" dirty="0" smtClean="0"/>
              <a:t> VIA “APP”</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628" r="3165"/>
          <a:stretch/>
        </p:blipFill>
        <p:spPr>
          <a:xfrm>
            <a:off x="2333625" y="409575"/>
            <a:ext cx="7286625" cy="1571564"/>
          </a:xfrm>
          <a:prstGeom prst="rect">
            <a:avLst/>
          </a:prstGeom>
        </p:spPr>
      </p:pic>
    </p:spTree>
    <p:extLst>
      <p:ext uri="{BB962C8B-B14F-4D97-AF65-F5344CB8AC3E}">
        <p14:creationId xmlns:p14="http://schemas.microsoft.com/office/powerpoint/2010/main" val="216666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28661" y="1711121"/>
            <a:ext cx="5585889" cy="5057979"/>
          </a:xfrm>
          <a:prstGeom prst="rect">
            <a:avLst/>
          </a:prstGeom>
          <a:gradFill flip="none" rotWithShape="1">
            <a:gsLst>
              <a:gs pos="0">
                <a:schemeClr val="bg1"/>
              </a:gs>
              <a:gs pos="72000">
                <a:schemeClr val="bg1"/>
              </a:gs>
              <a:gs pos="73000">
                <a:srgbClr val="2196F3"/>
              </a:gs>
            </a:gsLst>
            <a:lin ang="5400000" scaled="1"/>
            <a:tileRect/>
          </a:gra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p:txBody>
      </p:sp>
      <p:sp>
        <p:nvSpPr>
          <p:cNvPr id="15" name="Title 1"/>
          <p:cNvSpPr txBox="1">
            <a:spLocks/>
          </p:cNvSpPr>
          <p:nvPr/>
        </p:nvSpPr>
        <p:spPr>
          <a:xfrm>
            <a:off x="6426200" y="1711121"/>
            <a:ext cx="5585889" cy="5057979"/>
          </a:xfrm>
          <a:prstGeom prst="rect">
            <a:avLst/>
          </a:prstGeom>
          <a:gradFill flip="none" rotWithShape="1">
            <a:gsLst>
              <a:gs pos="0">
                <a:schemeClr val="bg1"/>
              </a:gs>
              <a:gs pos="72000">
                <a:schemeClr val="bg1"/>
              </a:gs>
              <a:gs pos="73000">
                <a:srgbClr val="2196F3"/>
              </a:gs>
            </a:gsLst>
            <a:lin ang="5400000" scaled="1"/>
            <a:tileRect/>
          </a:gra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p:txBody>
      </p:sp>
      <p:sp>
        <p:nvSpPr>
          <p:cNvPr id="6" name="Text Placeholder 5"/>
          <p:cNvSpPr>
            <a:spLocks noGrp="1"/>
          </p:cNvSpPr>
          <p:nvPr>
            <p:ph type="body" idx="1"/>
          </p:nvPr>
        </p:nvSpPr>
        <p:spPr>
          <a:xfrm>
            <a:off x="750293" y="1678936"/>
            <a:ext cx="4270248" cy="536778"/>
          </a:xfrm>
        </p:spPr>
        <p:txBody>
          <a:bodyPr/>
          <a:lstStyle/>
          <a:p>
            <a:r>
              <a:rPr lang="en-US" b="1" u="sng" dirty="0" smtClean="0"/>
              <a:t>USA Metrics (LIVE)</a:t>
            </a:r>
            <a:endParaRPr lang="en-US" b="1" u="sng" dirty="0"/>
          </a:p>
        </p:txBody>
      </p:sp>
      <p:sp>
        <p:nvSpPr>
          <p:cNvPr id="9" name="Text Placeholder 8"/>
          <p:cNvSpPr>
            <a:spLocks noGrp="1"/>
          </p:cNvSpPr>
          <p:nvPr>
            <p:ph type="body" sz="quarter" idx="13"/>
          </p:nvPr>
        </p:nvSpPr>
        <p:spPr>
          <a:xfrm>
            <a:off x="6426201" y="1711120"/>
            <a:ext cx="5585888" cy="504593"/>
          </a:xfrm>
        </p:spPr>
        <p:txBody>
          <a:bodyPr/>
          <a:lstStyle/>
          <a:p>
            <a:r>
              <a:rPr lang="en-US" b="1" u="sng" dirty="0" smtClean="0"/>
              <a:t>International m</a:t>
            </a:r>
            <a:r>
              <a:rPr lang="en-US" b="1" u="sng" dirty="0" smtClean="0">
                <a:solidFill>
                  <a:srgbClr val="2196F3"/>
                </a:solidFill>
              </a:rPr>
              <a:t>etric</a:t>
            </a:r>
            <a:r>
              <a:rPr lang="en-US" b="1" u="sng" dirty="0" smtClean="0"/>
              <a:t>s (PAUSED)</a:t>
            </a:r>
            <a:endParaRPr lang="en-US" b="1" u="sng" dirty="0"/>
          </a:p>
        </p:txBody>
      </p:sp>
      <p:sp>
        <p:nvSpPr>
          <p:cNvPr id="5" name="Title 4"/>
          <p:cNvSpPr>
            <a:spLocks noGrp="1"/>
          </p:cNvSpPr>
          <p:nvPr>
            <p:ph type="title"/>
          </p:nvPr>
        </p:nvSpPr>
        <p:spPr>
          <a:xfrm>
            <a:off x="2210115" y="355092"/>
            <a:ext cx="7729728" cy="1188720"/>
          </a:xfrm>
        </p:spPr>
        <p:txBody>
          <a:bodyPr/>
          <a:lstStyle/>
          <a:p>
            <a:r>
              <a:rPr lang="en-US" dirty="0" smtClean="0"/>
              <a:t>6-Month LIVE Pilot metrics: </a:t>
            </a:r>
            <a:br>
              <a:rPr lang="en-US" dirty="0" smtClean="0"/>
            </a:br>
            <a:r>
              <a:rPr lang="en-US" dirty="0" smtClean="0"/>
              <a:t>Strong &amp; STRONGER Demand</a:t>
            </a:r>
            <a:endParaRPr lang="en-US" dirty="0"/>
          </a:p>
        </p:txBody>
      </p:sp>
      <p:sp>
        <p:nvSpPr>
          <p:cNvPr id="12" name="Text Placeholder 5"/>
          <p:cNvSpPr txBox="1">
            <a:spLocks/>
          </p:cNvSpPr>
          <p:nvPr/>
        </p:nvSpPr>
        <p:spPr>
          <a:xfrm>
            <a:off x="177359" y="5419194"/>
            <a:ext cx="5488492" cy="138209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algn="ctr">
              <a:spcBef>
                <a:spcPts val="1200"/>
              </a:spcBef>
              <a:buClr>
                <a:schemeClr val="bg1"/>
              </a:buClr>
            </a:pPr>
            <a:r>
              <a:rPr lang="en-US" sz="2000" dirty="0" smtClean="0">
                <a:solidFill>
                  <a:schemeClr val="bg1"/>
                </a:solidFill>
              </a:rPr>
              <a:t>1,000+ Registered Vendors (downloads)</a:t>
            </a:r>
          </a:p>
          <a:p>
            <a:pPr algn="ctr">
              <a:spcBef>
                <a:spcPts val="1200"/>
              </a:spcBef>
              <a:buClr>
                <a:schemeClr val="bg1"/>
              </a:buClr>
            </a:pPr>
            <a:r>
              <a:rPr lang="en-US" sz="2000" dirty="0">
                <a:solidFill>
                  <a:schemeClr val="bg1"/>
                </a:solidFill>
              </a:rPr>
              <a:t>2</a:t>
            </a:r>
            <a:r>
              <a:rPr lang="en-US" sz="2000" dirty="0" smtClean="0">
                <a:solidFill>
                  <a:schemeClr val="bg1"/>
                </a:solidFill>
              </a:rPr>
              <a:t>0+ Processing Accounts</a:t>
            </a:r>
          </a:p>
          <a:p>
            <a:pPr algn="ctr">
              <a:spcBef>
                <a:spcPts val="1200"/>
              </a:spcBef>
              <a:buClr>
                <a:schemeClr val="bg1"/>
              </a:buClr>
            </a:pPr>
            <a:r>
              <a:rPr lang="en-US" sz="2000" dirty="0" smtClean="0">
                <a:solidFill>
                  <a:schemeClr val="bg1"/>
                </a:solidFill>
              </a:rPr>
              <a:t>$10,000+ Total payment volume…and counting!</a:t>
            </a:r>
            <a:endParaRPr lang="en-US" sz="2000" dirty="0">
              <a:solidFill>
                <a:schemeClr val="bg1"/>
              </a:solidFill>
            </a:endParaRPr>
          </a:p>
        </p:txBody>
      </p:sp>
      <p:sp>
        <p:nvSpPr>
          <p:cNvPr id="13" name="Text Placeholder 5"/>
          <p:cNvSpPr txBox="1">
            <a:spLocks/>
          </p:cNvSpPr>
          <p:nvPr/>
        </p:nvSpPr>
        <p:spPr>
          <a:xfrm>
            <a:off x="6426199" y="5428653"/>
            <a:ext cx="5585890" cy="1216991"/>
          </a:xfrm>
          <a:prstGeom prst="rect">
            <a:avLst/>
          </a:prstGeom>
        </p:spPr>
        <p:txBody>
          <a:bodyPr vert="horz" lIns="91440" tIns="45720" rIns="91440" bIns="45720" rtlCol="0" anchor="t" anchorCtr="1">
            <a:no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1500" kern="1200">
                <a:solidFill>
                  <a:srgbClr val="FFFFFF"/>
                </a:solidFill>
                <a:latin typeface="+mn-lt"/>
                <a:ea typeface="+mn-ea"/>
                <a:cs typeface="+mn-cs"/>
              </a:defRPr>
            </a:lvl1pPr>
            <a:lvl2pPr marL="457200" indent="0" algn="l" defTabSz="914400" rtl="0" eaLnBrk="1" latinLnBrk="0" hangingPunct="1">
              <a:lnSpc>
                <a:spcPct val="100000"/>
              </a:lnSpc>
              <a:spcBef>
                <a:spcPts val="1000"/>
              </a:spcBef>
              <a:buClr>
                <a:schemeClr val="accent2"/>
              </a:buClr>
              <a:buFont typeface="Arial" panose="020B0604020202020204" pitchFamily="34" charset="0"/>
              <a:buNone/>
              <a:defRPr sz="1400" kern="1200">
                <a:solidFill>
                  <a:schemeClr val="tx1">
                    <a:lumMod val="85000"/>
                    <a:lumOff val="15000"/>
                  </a:schemeClr>
                </a:solidFill>
                <a:latin typeface="+mn-lt"/>
                <a:ea typeface="+mn-ea"/>
                <a:cs typeface="+mn-cs"/>
              </a:defRPr>
            </a:lvl2pPr>
            <a:lvl3pPr marL="914400" indent="0" algn="l" defTabSz="914400" rtl="0" eaLnBrk="1" latinLnBrk="0" hangingPunct="1">
              <a:lnSpc>
                <a:spcPct val="100000"/>
              </a:lnSpc>
              <a:spcBef>
                <a:spcPts val="100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3pPr>
            <a:lvl4pPr marL="13716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4pPr>
            <a:lvl5pPr marL="18288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lumMod val="85000"/>
                    <a:lumOff val="15000"/>
                  </a:schemeClr>
                </a:solidFill>
                <a:latin typeface="+mn-lt"/>
                <a:ea typeface="+mn-ea"/>
                <a:cs typeface="+mn-cs"/>
              </a:defRPr>
            </a:lvl5pPr>
            <a:lvl6pPr marL="22860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00000"/>
              </a:lnSpc>
              <a:spcBef>
                <a:spcPts val="1000"/>
              </a:spcBef>
              <a:buClr>
                <a:schemeClr val="accent2"/>
              </a:buClr>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8pPr>
            <a:lvl9pPr marL="3657600" indent="0" algn="l" defTabSz="914400" rtl="0" eaLnBrk="1" latinLnBrk="0" hangingPunct="1">
              <a:lnSpc>
                <a:spcPct val="100000"/>
              </a:lnSpc>
              <a:spcBef>
                <a:spcPts val="1000"/>
              </a:spcBef>
              <a:buClr>
                <a:schemeClr val="accent2"/>
              </a:buClr>
              <a:buFont typeface="Arial" panose="020B0604020202020204" pitchFamily="34" charset="0"/>
              <a:buNone/>
              <a:defRPr sz="1000" kern="1200" baseline="0">
                <a:solidFill>
                  <a:schemeClr val="tx1"/>
                </a:solidFill>
                <a:latin typeface="+mn-lt"/>
                <a:ea typeface="+mn-ea"/>
                <a:cs typeface="+mn-cs"/>
              </a:defRPr>
            </a:lvl9pPr>
          </a:lstStyle>
          <a:p>
            <a:pPr marL="228600" indent="-228600">
              <a:spcBef>
                <a:spcPts val="1200"/>
              </a:spcBef>
              <a:buClr>
                <a:schemeClr val="bg1"/>
              </a:buClr>
              <a:buFont typeface="Arial" panose="020B0604020202020204" pitchFamily="34" charset="0"/>
              <a:buChar char="•"/>
            </a:pPr>
            <a:r>
              <a:rPr lang="en-US" sz="2000" dirty="0" smtClean="0">
                <a:solidFill>
                  <a:schemeClr val="bg1"/>
                </a:solidFill>
              </a:rPr>
              <a:t>1,000+ Registered Vendors (downloads)</a:t>
            </a:r>
          </a:p>
          <a:p>
            <a:pPr marL="228600" indent="-228600">
              <a:spcBef>
                <a:spcPts val="1200"/>
              </a:spcBef>
              <a:buClr>
                <a:schemeClr val="bg1"/>
              </a:buClr>
              <a:buFont typeface="Arial" panose="020B0604020202020204" pitchFamily="34" charset="0"/>
              <a:buChar char="•"/>
            </a:pPr>
            <a:r>
              <a:rPr lang="en-US" sz="2000" dirty="0">
                <a:solidFill>
                  <a:schemeClr val="bg1"/>
                </a:solidFill>
              </a:rPr>
              <a:t>2</a:t>
            </a:r>
            <a:r>
              <a:rPr lang="en-US" sz="2000" dirty="0" smtClean="0">
                <a:solidFill>
                  <a:schemeClr val="bg1"/>
                </a:solidFill>
              </a:rPr>
              <a:t>00+ Processing Accounts</a:t>
            </a:r>
          </a:p>
          <a:p>
            <a:pPr marL="228600" indent="-228600">
              <a:spcBef>
                <a:spcPts val="1200"/>
              </a:spcBef>
              <a:buClr>
                <a:schemeClr val="bg1"/>
              </a:buClr>
              <a:buFont typeface="Arial" panose="020B0604020202020204" pitchFamily="34" charset="0"/>
              <a:buChar char="•"/>
            </a:pPr>
            <a:r>
              <a:rPr lang="en-US" sz="2000" dirty="0" smtClean="0">
                <a:solidFill>
                  <a:schemeClr val="bg1"/>
                </a:solidFill>
              </a:rPr>
              <a:t>$100,000+ Total payment volume (paused)</a:t>
            </a:r>
            <a:endParaRPr lang="en-US" sz="2000" dirty="0">
              <a:solidFill>
                <a:schemeClr val="bg1"/>
              </a:solidFill>
            </a:endParaRPr>
          </a:p>
        </p:txBody>
      </p:sp>
      <p:graphicFrame>
        <p:nvGraphicFramePr>
          <p:cNvPr id="14" name="Chart 13"/>
          <p:cNvGraphicFramePr>
            <a:graphicFrameLocks/>
          </p:cNvGraphicFramePr>
          <p:nvPr>
            <p:extLst>
              <p:ext uri="{D42A27DB-BD31-4B8C-83A1-F6EECF244321}">
                <p14:modId xmlns:p14="http://schemas.microsoft.com/office/powerpoint/2010/main" val="1963074325"/>
              </p:ext>
            </p:extLst>
          </p:nvPr>
        </p:nvGraphicFramePr>
        <p:xfrm>
          <a:off x="282202" y="2293349"/>
          <a:ext cx="5361833" cy="31048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1608034100"/>
              </p:ext>
            </p:extLst>
          </p:nvPr>
        </p:nvGraphicFramePr>
        <p:xfrm>
          <a:off x="6508279" y="2346274"/>
          <a:ext cx="5485297" cy="29107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377575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10816" y="325121"/>
            <a:ext cx="7729728" cy="1188720"/>
          </a:xfrm>
        </p:spPr>
        <p:txBody>
          <a:bodyPr/>
          <a:lstStyle/>
          <a:p>
            <a:r>
              <a:rPr lang="en-US" dirty="0" smtClean="0"/>
              <a:t>Competitive analysis</a:t>
            </a:r>
            <a:endParaRPr lang="en-US" dirty="0"/>
          </a:p>
        </p:txBody>
      </p:sp>
      <p:graphicFrame>
        <p:nvGraphicFramePr>
          <p:cNvPr id="10" name="Table 197"/>
          <p:cNvGraphicFramePr/>
          <p:nvPr>
            <p:extLst>
              <p:ext uri="{D42A27DB-BD31-4B8C-83A1-F6EECF244321}">
                <p14:modId xmlns:p14="http://schemas.microsoft.com/office/powerpoint/2010/main" val="2593980824"/>
              </p:ext>
            </p:extLst>
          </p:nvPr>
        </p:nvGraphicFramePr>
        <p:xfrm>
          <a:off x="736600" y="1769535"/>
          <a:ext cx="10678160" cy="4796426"/>
        </p:xfrm>
        <a:graphic>
          <a:graphicData uri="http://schemas.openxmlformats.org/drawingml/2006/table">
            <a:tbl>
              <a:tblPr firstRow="1" firstCol="1"/>
              <a:tblGrid>
                <a:gridCol w="1960880">
                  <a:extLst>
                    <a:ext uri="{9D8B030D-6E8A-4147-A177-3AD203B41FA5}">
                      <a16:colId xmlns:a16="http://schemas.microsoft.com/office/drawing/2014/main" xmlns="" val="20000"/>
                    </a:ext>
                  </a:extLst>
                </a:gridCol>
                <a:gridCol w="2310384">
                  <a:extLst>
                    <a:ext uri="{9D8B030D-6E8A-4147-A177-3AD203B41FA5}">
                      <a16:colId xmlns:a16="http://schemas.microsoft.com/office/drawing/2014/main" xmlns="" val="20001"/>
                    </a:ext>
                  </a:extLst>
                </a:gridCol>
                <a:gridCol w="1895856">
                  <a:extLst>
                    <a:ext uri="{9D8B030D-6E8A-4147-A177-3AD203B41FA5}">
                      <a16:colId xmlns:a16="http://schemas.microsoft.com/office/drawing/2014/main" xmlns="" val="20002"/>
                    </a:ext>
                  </a:extLst>
                </a:gridCol>
                <a:gridCol w="2214880">
                  <a:extLst>
                    <a:ext uri="{9D8B030D-6E8A-4147-A177-3AD203B41FA5}">
                      <a16:colId xmlns:a16="http://schemas.microsoft.com/office/drawing/2014/main" xmlns="" val="20003"/>
                    </a:ext>
                  </a:extLst>
                </a:gridCol>
                <a:gridCol w="2296160">
                  <a:extLst>
                    <a:ext uri="{9D8B030D-6E8A-4147-A177-3AD203B41FA5}">
                      <a16:colId xmlns:a16="http://schemas.microsoft.com/office/drawing/2014/main" xmlns="" val="20004"/>
                    </a:ext>
                  </a:extLst>
                </a:gridCol>
              </a:tblGrid>
              <a:tr h="554970">
                <a:tc>
                  <a:txBody>
                    <a:bodyPr/>
                    <a:lstStyle/>
                    <a:p>
                      <a:pPr defTabSz="914400">
                        <a:tabLst>
                          <a:tab pos="1181100" algn="l"/>
                        </a:tabLst>
                        <a:defRPr sz="2000">
                          <a:effectLst>
                            <a:outerShdw blurRad="25400" dist="25400" dir="5400000" rotWithShape="0">
                              <a:srgbClr val="000000">
                                <a:alpha val="60000"/>
                              </a:srgbClr>
                            </a:outerShdw>
                          </a:effectLst>
                          <a:sym typeface="Helvetica"/>
                        </a:defRPr>
                      </a:pPr>
                      <a:endParaRPr sz="1400" dirty="0">
                        <a:latin typeface="+mj-lt"/>
                      </a:endParaRPr>
                    </a:p>
                  </a:txBody>
                  <a:tcPr marL="50800" marR="50800" marT="50800" marB="50800" anchor="ctr" horzOverflow="overflow">
                    <a:lnL w="12700">
                      <a:noFill/>
                      <a:miter lim="400000"/>
                    </a:lnL>
                    <a:lnR w="12700" cap="flat" cmpd="sng" algn="ctr">
                      <a:solidFill>
                        <a:schemeClr val="bg2">
                          <a:lumMod val="75000"/>
                        </a:schemeClr>
                      </a:solidFill>
                      <a:prstDash val="solid"/>
                      <a:round/>
                      <a:headEnd type="none" w="med" len="med"/>
                      <a:tailEnd type="none" w="med" len="med"/>
                    </a:lnR>
                    <a:lnT w="12700">
                      <a:noFill/>
                      <a:miter lim="400000"/>
                    </a:lnT>
                    <a:lnB w="1270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Pricing</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solidFill>
                  </a:tcPr>
                </a:tc>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Markets</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solidFill>
                  </a:tcPr>
                </a:tc>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“Payer” Considerations</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solidFill>
                  </a:tcPr>
                </a:tc>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Advantage</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887951">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PayPal</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4CAF50"/>
                    </a:solidFill>
                  </a:tcPr>
                </a:tc>
                <a:tc>
                  <a:txBody>
                    <a:bodyPr/>
                    <a:lstStyle/>
                    <a:p>
                      <a:pPr algn="ctr" defTabSz="914400"/>
                      <a:r>
                        <a:rPr sz="1600" dirty="0">
                          <a:latin typeface="+mj-lt"/>
                        </a:rPr>
                        <a:t>3.1% + </a:t>
                      </a:r>
                      <a:r>
                        <a:rPr lang="en-US" sz="1600" dirty="0" smtClean="0">
                          <a:latin typeface="+mj-lt"/>
                        </a:rPr>
                        <a:t>$</a:t>
                      </a:r>
                      <a:r>
                        <a:rPr sz="1600" dirty="0" smtClean="0">
                          <a:latin typeface="+mj-lt"/>
                        </a:rPr>
                        <a:t>0.30</a:t>
                      </a:r>
                      <a:r>
                        <a:rPr sz="1600" dirty="0">
                          <a:latin typeface="+mj-lt"/>
                        </a:rPr>
                        <a:t>
(+ </a:t>
                      </a:r>
                      <a:r>
                        <a:rPr lang="en-US" sz="1600" dirty="0" smtClean="0">
                          <a:latin typeface="+mj-lt"/>
                        </a:rPr>
                        <a:t>$</a:t>
                      </a:r>
                      <a:r>
                        <a:rPr sz="1600" dirty="0" smtClean="0">
                          <a:latin typeface="+mj-lt"/>
                        </a:rPr>
                        <a:t>30.00 </a:t>
                      </a:r>
                      <a:r>
                        <a:rPr sz="1600" dirty="0">
                          <a:latin typeface="+mj-lt"/>
                        </a:rPr>
                        <a:t>/ month)</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algn="ctr" defTabSz="914400"/>
                      <a:r>
                        <a:rPr sz="1600" dirty="0">
                          <a:latin typeface="+mj-lt"/>
                        </a:rPr>
                        <a:t>Global</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dirty="0">
                          <a:latin typeface="+mj-lt"/>
                        </a:rPr>
                        <a:t>Must have access to the </a:t>
                      </a:r>
                      <a:r>
                        <a:rPr sz="1600" dirty="0" smtClean="0">
                          <a:latin typeface="+mj-lt"/>
                        </a:rPr>
                        <a:t>internet</a:t>
                      </a:r>
                      <a:endParaRPr sz="1600" dirty="0">
                        <a:latin typeface="+mj-lt"/>
                      </a:endParaRP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dirty="0">
                          <a:latin typeface="+mj-lt"/>
                        </a:rPr>
                        <a:t>Economy of scale; Ability to quickly buy innovators</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extLst>
                  <a:ext uri="{0D108BD9-81ED-4DB2-BD59-A6C34878D82A}">
                    <a16:rowId xmlns:a16="http://schemas.microsoft.com/office/drawing/2014/main" xmlns="" val="10001"/>
                  </a:ext>
                </a:extLst>
              </a:tr>
              <a:tr h="887951">
                <a:tc>
                  <a:txBody>
                    <a:bodyPr/>
                    <a:lstStyle/>
                    <a:p>
                      <a:pPr algn="ctr" defTabSz="914400">
                        <a:tabLst>
                          <a:tab pos="1181100" algn="l"/>
                        </a:tabLst>
                        <a:defRPr b="0">
                          <a:solidFill>
                            <a:srgbClr val="000000"/>
                          </a:solidFill>
                        </a:defRPr>
                      </a:pPr>
                      <a:r>
                        <a:rPr sz="1800" b="1" spc="-120" dirty="0">
                          <a:solidFill>
                            <a:srgbClr val="FFFFFF"/>
                          </a:solidFill>
                          <a:effectLst>
                            <a:outerShdw blurRad="25400" dist="25400" dir="5400000" rotWithShape="0">
                              <a:srgbClr val="000000">
                                <a:alpha val="60000"/>
                              </a:srgbClr>
                            </a:outerShdw>
                          </a:effectLst>
                          <a:latin typeface="+mj-lt"/>
                          <a:ea typeface="Arial Black"/>
                          <a:cs typeface="Arial Black"/>
                          <a:sym typeface="Arial Black"/>
                        </a:rPr>
                        <a:t>PAYYAP</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1">
                        <a:lumMod val="85000"/>
                        <a:lumOff val="15000"/>
                      </a:schemeClr>
                    </a:solidFill>
                  </a:tcPr>
                </a:tc>
                <a:tc>
                  <a:txBody>
                    <a:bodyPr/>
                    <a:lstStyle/>
                    <a:p>
                      <a:pPr algn="ctr" defTabSz="914400"/>
                      <a:r>
                        <a:rPr lang="en-US" sz="1600" b="1" dirty="0" smtClean="0">
                          <a:solidFill>
                            <a:srgbClr val="FFFFFF"/>
                          </a:solidFill>
                          <a:latin typeface="+mj-lt"/>
                          <a:ea typeface="Helvetica"/>
                          <a:cs typeface="Helvetica"/>
                          <a:sym typeface="Helvetica"/>
                        </a:rPr>
                        <a:t>2</a:t>
                      </a:r>
                      <a:r>
                        <a:rPr sz="1600" b="1" dirty="0" smtClean="0">
                          <a:solidFill>
                            <a:srgbClr val="FFFFFF"/>
                          </a:solidFill>
                          <a:latin typeface="+mj-lt"/>
                          <a:ea typeface="Helvetica"/>
                          <a:cs typeface="Helvetica"/>
                          <a:sym typeface="Helvetica"/>
                        </a:rPr>
                        <a:t>.6</a:t>
                      </a:r>
                      <a:r>
                        <a:rPr lang="en-US" sz="1600" b="1" dirty="0" smtClean="0">
                          <a:solidFill>
                            <a:srgbClr val="FFFFFF"/>
                          </a:solidFill>
                          <a:latin typeface="+mj-lt"/>
                          <a:ea typeface="Helvetica"/>
                          <a:cs typeface="Helvetica"/>
                          <a:sym typeface="Helvetica"/>
                        </a:rPr>
                        <a:t>0</a:t>
                      </a:r>
                      <a:r>
                        <a:rPr sz="1600" b="1" dirty="0" smtClean="0">
                          <a:solidFill>
                            <a:srgbClr val="FFFFFF"/>
                          </a:solidFill>
                          <a:latin typeface="+mj-lt"/>
                          <a:ea typeface="Helvetica"/>
                          <a:cs typeface="Helvetica"/>
                          <a:sym typeface="Helvetica"/>
                        </a:rPr>
                        <a:t>% </a:t>
                      </a:r>
                      <a:r>
                        <a:rPr lang="en-US" sz="1600" b="1" dirty="0" smtClean="0">
                          <a:solidFill>
                            <a:srgbClr val="FFFFFF"/>
                          </a:solidFill>
                          <a:latin typeface="+mj-lt"/>
                          <a:ea typeface="Helvetica"/>
                          <a:cs typeface="Helvetica"/>
                          <a:sym typeface="Helvetica"/>
                        </a:rPr>
                        <a:t>-</a:t>
                      </a:r>
                      <a:r>
                        <a:rPr lang="en-US" sz="1600" b="1" baseline="0" dirty="0" smtClean="0">
                          <a:solidFill>
                            <a:srgbClr val="FFFFFF"/>
                          </a:solidFill>
                          <a:latin typeface="+mj-lt"/>
                          <a:ea typeface="Helvetica"/>
                          <a:cs typeface="Helvetica"/>
                          <a:sym typeface="Helvetica"/>
                        </a:rPr>
                        <a:t> 3.35%</a:t>
                      </a:r>
                    </a:p>
                    <a:p>
                      <a:pPr algn="ctr" defTabSz="914400"/>
                      <a:r>
                        <a:rPr lang="en-US" sz="1400" b="1" baseline="0" dirty="0" smtClean="0">
                          <a:solidFill>
                            <a:srgbClr val="FFFFFF"/>
                          </a:solidFill>
                          <a:latin typeface="+mj-lt"/>
                          <a:ea typeface="Helvetica"/>
                          <a:cs typeface="Helvetica"/>
                          <a:sym typeface="Helvetica"/>
                        </a:rPr>
                        <a:t>(+ $1.00 bank deposit fee)</a:t>
                      </a:r>
                      <a:endParaRPr sz="1400" b="1" dirty="0">
                        <a:solidFill>
                          <a:srgbClr val="FFFFFF"/>
                        </a:solidFill>
                        <a:latin typeface="+mj-lt"/>
                        <a:ea typeface="Helvetica"/>
                        <a:cs typeface="Helvetica"/>
                        <a:sym typeface="Helvetica"/>
                      </a:endParaRP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1">
                        <a:lumMod val="85000"/>
                        <a:lumOff val="15000"/>
                      </a:schemeClr>
                    </a:solidFill>
                  </a:tcPr>
                </a:tc>
                <a:tc>
                  <a:txBody>
                    <a:bodyPr/>
                    <a:lstStyle/>
                    <a:p>
                      <a:pPr algn="ctr" defTabSz="914400"/>
                      <a:r>
                        <a:rPr sz="1600" b="1" dirty="0">
                          <a:solidFill>
                            <a:srgbClr val="FFFFFF"/>
                          </a:solidFill>
                          <a:latin typeface="+mj-lt"/>
                          <a:ea typeface="Helvetica"/>
                          <a:cs typeface="Helvetica"/>
                          <a:sym typeface="Helvetica"/>
                        </a:rPr>
                        <a:t>Global</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1">
                        <a:lumMod val="85000"/>
                        <a:lumOff val="15000"/>
                      </a:schemeClr>
                    </a:solidFill>
                  </a:tcPr>
                </a:tc>
                <a:tc>
                  <a:txBody>
                    <a:bodyPr/>
                    <a:lstStyle/>
                    <a:p>
                      <a:pPr defTabSz="914400"/>
                      <a:r>
                        <a:rPr sz="1600" b="1" dirty="0">
                          <a:solidFill>
                            <a:srgbClr val="FFFFFF"/>
                          </a:solidFill>
                          <a:latin typeface="+mj-lt"/>
                          <a:ea typeface="Helvetica"/>
                          <a:cs typeface="Helvetica"/>
                          <a:sym typeface="Helvetica"/>
                        </a:rPr>
                        <a:t>Any telephone</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1">
                        <a:lumMod val="85000"/>
                        <a:lumOff val="15000"/>
                      </a:schemeClr>
                    </a:solidFill>
                  </a:tcPr>
                </a:tc>
                <a:tc>
                  <a:txBody>
                    <a:bodyPr/>
                    <a:lstStyle/>
                    <a:p>
                      <a:pPr defTabSz="914400"/>
                      <a:r>
                        <a:rPr sz="1600" b="1" dirty="0">
                          <a:solidFill>
                            <a:srgbClr val="FFFFFF"/>
                          </a:solidFill>
                          <a:latin typeface="+mj-lt"/>
                          <a:ea typeface="Helvetica"/>
                          <a:cs typeface="Helvetica"/>
                          <a:sym typeface="Helvetica"/>
                        </a:rPr>
                        <a:t>Easiest way to get paid over telephone; First </a:t>
                      </a:r>
                      <a:r>
                        <a:rPr sz="1600" b="1" dirty="0" smtClean="0">
                          <a:solidFill>
                            <a:srgbClr val="FFFFFF"/>
                          </a:solidFill>
                          <a:latin typeface="+mj-lt"/>
                          <a:ea typeface="Helvetica"/>
                          <a:cs typeface="Helvetica"/>
                          <a:sym typeface="Helvetica"/>
                        </a:rPr>
                        <a:t>mover</a:t>
                      </a:r>
                      <a:r>
                        <a:rPr lang="en-US" sz="1600" b="1" dirty="0" smtClean="0">
                          <a:solidFill>
                            <a:srgbClr val="FFFFFF"/>
                          </a:solidFill>
                          <a:latin typeface="+mj-lt"/>
                          <a:ea typeface="Helvetica"/>
                          <a:cs typeface="Helvetica"/>
                          <a:sym typeface="Helvetica"/>
                        </a:rPr>
                        <a:t> advantage</a:t>
                      </a:r>
                      <a:endParaRPr sz="1600" b="1" dirty="0">
                        <a:solidFill>
                          <a:srgbClr val="FFFFFF"/>
                        </a:solidFill>
                        <a:latin typeface="+mj-lt"/>
                        <a:ea typeface="Helvetica"/>
                        <a:cs typeface="Helvetica"/>
                        <a:sym typeface="Helvetica"/>
                      </a:endParaRP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xmlns="" val="10002"/>
                  </a:ext>
                </a:extLst>
              </a:tr>
              <a:tr h="955443">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Square</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4CAF50"/>
                    </a:solidFill>
                  </a:tcPr>
                </a:tc>
                <a:tc>
                  <a:txBody>
                    <a:bodyPr/>
                    <a:lstStyle/>
                    <a:p>
                      <a:pPr algn="ctr" defTabSz="914400"/>
                      <a:r>
                        <a:rPr sz="1600" dirty="0">
                          <a:latin typeface="+mj-lt"/>
                        </a:rPr>
                        <a:t>2.75% - 3.75%</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algn="ctr" defTabSz="914400"/>
                      <a:r>
                        <a:rPr sz="1600" dirty="0">
                          <a:latin typeface="+mj-lt"/>
                        </a:rPr>
                        <a:t>AU, JP, US, UK</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dirty="0">
                          <a:latin typeface="+mj-lt"/>
                        </a:rPr>
                        <a:t>Regionally limited; Must have access to the </a:t>
                      </a:r>
                      <a:r>
                        <a:rPr sz="1600" dirty="0" smtClean="0">
                          <a:latin typeface="+mj-lt"/>
                        </a:rPr>
                        <a:t>internet</a:t>
                      </a:r>
                      <a:endParaRPr sz="1600" dirty="0">
                        <a:latin typeface="+mj-lt"/>
                      </a:endParaRP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dirty="0">
                          <a:latin typeface="+mj-lt"/>
                        </a:rPr>
                        <a:t>It was a first mover in the mobile “card swipe” market</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extLst>
                  <a:ext uri="{0D108BD9-81ED-4DB2-BD59-A6C34878D82A}">
                    <a16:rowId xmlns:a16="http://schemas.microsoft.com/office/drawing/2014/main" xmlns="" val="10003"/>
                  </a:ext>
                </a:extLst>
              </a:tr>
              <a:tr h="721461">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venmo</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4CAF50"/>
                    </a:solidFill>
                  </a:tcPr>
                </a:tc>
                <a:tc>
                  <a:txBody>
                    <a:bodyPr/>
                    <a:lstStyle/>
                    <a:p>
                      <a:pPr algn="ctr" defTabSz="914400"/>
                      <a:r>
                        <a:rPr sz="1600" dirty="0">
                          <a:latin typeface="+mj-lt"/>
                        </a:rPr>
                        <a:t>3.0%</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algn="ctr" defTabSz="914400"/>
                      <a:r>
                        <a:rPr sz="1600" dirty="0">
                          <a:latin typeface="+mj-lt"/>
                        </a:rPr>
                        <a:t>US</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dirty="0">
                          <a:latin typeface="+mj-lt"/>
                        </a:rPr>
                        <a:t>Must have venmo App; Regionally limited</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dirty="0">
                          <a:latin typeface="+mj-lt"/>
                        </a:rPr>
                        <a:t>Free bank to bank transfers</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extLst>
                  <a:ext uri="{0D108BD9-81ED-4DB2-BD59-A6C34878D82A}">
                    <a16:rowId xmlns:a16="http://schemas.microsoft.com/office/drawing/2014/main" xmlns="" val="10004"/>
                  </a:ext>
                </a:extLst>
              </a:tr>
              <a:tr h="693380">
                <a:tc>
                  <a:txBody>
                    <a:bodyPr/>
                    <a:lstStyle/>
                    <a:p>
                      <a:pPr algn="ctr" defTabSz="914400">
                        <a:tabLst>
                          <a:tab pos="1181100" algn="l"/>
                        </a:tabLst>
                        <a:defRPr b="0">
                          <a:solidFill>
                            <a:srgbClr val="000000"/>
                          </a:solidFill>
                        </a:defRPr>
                      </a:pPr>
                      <a:r>
                        <a:rPr sz="1800" b="1" dirty="0">
                          <a:solidFill>
                            <a:srgbClr val="FFFFFF"/>
                          </a:solidFill>
                          <a:effectLst>
                            <a:outerShdw blurRad="25400" dist="25400" dir="5400000" rotWithShape="0">
                              <a:srgbClr val="000000">
                                <a:alpha val="60000"/>
                              </a:srgbClr>
                            </a:outerShdw>
                          </a:effectLst>
                          <a:latin typeface="+mj-lt"/>
                          <a:sym typeface="Helvetica"/>
                        </a:rPr>
                        <a:t>Western Union</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4CAF50"/>
                    </a:solidFill>
                  </a:tcPr>
                </a:tc>
                <a:tc>
                  <a:txBody>
                    <a:bodyPr/>
                    <a:lstStyle/>
                    <a:p>
                      <a:pPr algn="ctr" defTabSz="914400"/>
                      <a:r>
                        <a:rPr sz="1600" dirty="0">
                          <a:latin typeface="+mj-lt"/>
                        </a:rPr>
                        <a:t>5% - 50%</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algn="ctr" defTabSz="914400"/>
                      <a:r>
                        <a:rPr sz="1600" dirty="0">
                          <a:latin typeface="+mj-lt"/>
                        </a:rPr>
                        <a:t>Global</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a:latin typeface="+mj-lt"/>
                        </a:rPr>
                        <a:t>Time consuming; Expensive</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tc>
                  <a:txBody>
                    <a:bodyPr/>
                    <a:lstStyle/>
                    <a:p>
                      <a:pPr defTabSz="914400"/>
                      <a:r>
                        <a:rPr sz="1600" dirty="0">
                          <a:latin typeface="+mj-lt"/>
                        </a:rPr>
                        <a:t>Cash-In / Cash-Out</a:t>
                      </a:r>
                    </a:p>
                  </a:txBody>
                  <a:tcPr marL="50800" marR="50800" marT="50800" marB="50800" anchor="ctr" horzOverflow="overflow">
                    <a:lnL w="12700" cap="flat" cmpd="sng" algn="ctr">
                      <a:solidFill>
                        <a:schemeClr val="bg2">
                          <a:lumMod val="75000"/>
                        </a:schemeClr>
                      </a:solidFill>
                      <a:prstDash val="solid"/>
                      <a:round/>
                      <a:headEnd type="none" w="med" len="med"/>
                      <a:tailEnd type="none" w="med" len="med"/>
                    </a:lnL>
                    <a:lnR w="12700" cap="flat" cmpd="sng" algn="ctr">
                      <a:solidFill>
                        <a:schemeClr val="bg2">
                          <a:lumMod val="75000"/>
                        </a:schemeClr>
                      </a:solidFill>
                      <a:prstDash val="solid"/>
                      <a:round/>
                      <a:headEnd type="none" w="med" len="med"/>
                      <a:tailEnd type="none" w="med" len="med"/>
                    </a:lnR>
                    <a:lnT w="12700" cap="flat" cmpd="sng" algn="ctr">
                      <a:solidFill>
                        <a:schemeClr val="bg2">
                          <a:lumMod val="75000"/>
                        </a:schemeClr>
                      </a:solidFill>
                      <a:prstDash val="solid"/>
                      <a:round/>
                      <a:headEnd type="none" w="med" len="med"/>
                      <a:tailEnd type="none" w="med" len="med"/>
                    </a:lnT>
                    <a:lnB w="12700" cap="flat" cmpd="sng" algn="ctr">
                      <a:solidFill>
                        <a:schemeClr val="bg2">
                          <a:lumMod val="75000"/>
                        </a:schemeClr>
                      </a:solidFill>
                      <a:prstDash val="solid"/>
                      <a:round/>
                      <a:headEnd type="none" w="med" len="med"/>
                      <a:tailEnd type="none" w="med" len="med"/>
                    </a:lnB>
                    <a:solidFill>
                      <a:srgbClr val="EBEBEB"/>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20802390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9620" y="2018622"/>
            <a:ext cx="4486656" cy="1141497"/>
          </a:xfrm>
        </p:spPr>
        <p:txBody>
          <a:bodyPr/>
          <a:lstStyle/>
          <a:p>
            <a:pPr>
              <a:lnSpc>
                <a:spcPct val="100000"/>
              </a:lnSpc>
            </a:pPr>
            <a:r>
              <a:rPr lang="en-US" dirty="0" smtClean="0"/>
              <a:t>Global Mobile Payments Industry</a:t>
            </a:r>
            <a:endParaRPr lang="en-US" dirty="0"/>
          </a:p>
        </p:txBody>
      </p:sp>
      <p:sp>
        <p:nvSpPr>
          <p:cNvPr id="2" name="Content Placeholder 1"/>
          <p:cNvSpPr>
            <a:spLocks noGrp="1"/>
          </p:cNvSpPr>
          <p:nvPr>
            <p:ph idx="1"/>
          </p:nvPr>
        </p:nvSpPr>
        <p:spPr>
          <a:xfrm>
            <a:off x="6210058" y="355471"/>
            <a:ext cx="5833241" cy="897227"/>
          </a:xfrm>
        </p:spPr>
        <p:txBody>
          <a:bodyPr>
            <a:noAutofit/>
          </a:bodyPr>
          <a:lstStyle/>
          <a:p>
            <a:r>
              <a:rPr lang="en-US" sz="1800" dirty="0"/>
              <a:t>The main drivers accelerating </a:t>
            </a:r>
            <a:r>
              <a:rPr lang="en-US" sz="1800" dirty="0" smtClean="0"/>
              <a:t>industry </a:t>
            </a:r>
            <a:r>
              <a:rPr lang="en-US" sz="1800" dirty="0"/>
              <a:t>growth are lower cost, quick transactions, high consumer reach, ease of payment and rising smartphone penetration levels.</a:t>
            </a:r>
          </a:p>
        </p:txBody>
      </p:sp>
      <p:sp>
        <p:nvSpPr>
          <p:cNvPr id="3" name="Text Placeholder 2"/>
          <p:cNvSpPr>
            <a:spLocks noGrp="1"/>
          </p:cNvSpPr>
          <p:nvPr>
            <p:ph type="body" sz="half" idx="2"/>
          </p:nvPr>
        </p:nvSpPr>
        <p:spPr>
          <a:xfrm>
            <a:off x="1115568" y="3468630"/>
            <a:ext cx="3794760" cy="2194036"/>
          </a:xfrm>
        </p:spPr>
        <p:txBody>
          <a:bodyPr>
            <a:noAutofit/>
          </a:bodyPr>
          <a:lstStyle/>
          <a:p>
            <a:pPr algn="l">
              <a:spcBef>
                <a:spcPts val="1400"/>
              </a:spcBef>
              <a:defRPr sz="1900">
                <a:solidFill>
                  <a:srgbClr val="FFFFFF"/>
                </a:solidFill>
              </a:defRPr>
            </a:pPr>
            <a:r>
              <a:rPr lang="en-US" spc="-95" dirty="0">
                <a:latin typeface="Arial Black"/>
                <a:ea typeface="Arial Black"/>
                <a:cs typeface="Arial Black"/>
                <a:sym typeface="Arial Black"/>
              </a:rPr>
              <a:t>PAYYAP</a:t>
            </a:r>
            <a:r>
              <a:rPr lang="en-US" b="1" dirty="0">
                <a:latin typeface="Helvetica"/>
                <a:ea typeface="Helvetica"/>
                <a:cs typeface="Helvetica"/>
                <a:sym typeface="Helvetica"/>
              </a:rPr>
              <a:t> Positioning:</a:t>
            </a:r>
          </a:p>
          <a:p>
            <a:pPr marL="342900" indent="-342900" algn="l">
              <a:spcBef>
                <a:spcPts val="1400"/>
              </a:spcBef>
              <a:buClr>
                <a:schemeClr val="bg1"/>
              </a:buClr>
              <a:buSzPct val="100000"/>
              <a:buFont typeface="Wingdings" panose="05000000000000000000" pitchFamily="2" charset="2"/>
              <a:buChar char="ü"/>
              <a:defRPr sz="1900">
                <a:solidFill>
                  <a:srgbClr val="FFFFFF"/>
                </a:solidFill>
              </a:defRPr>
            </a:pPr>
            <a:r>
              <a:rPr lang="en-US" b="1" dirty="0">
                <a:latin typeface="Helvetica"/>
                <a:ea typeface="Helvetica"/>
                <a:cs typeface="Helvetica"/>
                <a:sym typeface="Helvetica"/>
              </a:rPr>
              <a:t>First mover</a:t>
            </a:r>
            <a:r>
              <a:rPr lang="en-US" dirty="0"/>
              <a:t> advantage.</a:t>
            </a:r>
          </a:p>
          <a:p>
            <a:pPr marL="342900" indent="-342900" algn="l">
              <a:spcBef>
                <a:spcPts val="2400"/>
              </a:spcBef>
              <a:buClr>
                <a:schemeClr val="bg1"/>
              </a:buClr>
              <a:buSzPct val="100000"/>
              <a:buFont typeface="Wingdings" panose="05000000000000000000" pitchFamily="2" charset="2"/>
              <a:buChar char="ü"/>
              <a:defRPr sz="1900">
                <a:solidFill>
                  <a:srgbClr val="FFFFFF"/>
                </a:solidFill>
              </a:defRPr>
            </a:pPr>
            <a:r>
              <a:rPr lang="en-US" b="1" dirty="0">
                <a:latin typeface="Helvetica"/>
                <a:ea typeface="Helvetica"/>
                <a:cs typeface="Helvetica"/>
                <a:sym typeface="Helvetica"/>
              </a:rPr>
              <a:t>Scalable</a:t>
            </a:r>
            <a:r>
              <a:rPr lang="en-US" dirty="0"/>
              <a:t> across multiple payment channels &amp; languages.</a:t>
            </a:r>
          </a:p>
          <a:p>
            <a:pPr marL="342900" indent="-342900" algn="l">
              <a:spcBef>
                <a:spcPts val="2400"/>
              </a:spcBef>
              <a:buClr>
                <a:schemeClr val="bg1"/>
              </a:buClr>
              <a:buSzPct val="100000"/>
              <a:buFont typeface="Wingdings" panose="05000000000000000000" pitchFamily="2" charset="2"/>
              <a:buChar char="ü"/>
              <a:defRPr sz="1900">
                <a:solidFill>
                  <a:srgbClr val="FFFFFF"/>
                </a:solidFill>
              </a:defRPr>
            </a:pPr>
            <a:r>
              <a:rPr lang="en-US" b="1" dirty="0">
                <a:latin typeface="Helvetica"/>
                <a:ea typeface="Helvetica"/>
                <a:cs typeface="Helvetica"/>
                <a:sym typeface="Helvetica"/>
              </a:rPr>
              <a:t>High convenience</a:t>
            </a:r>
            <a:r>
              <a:rPr lang="en-US" dirty="0"/>
              <a:t> addresses target customer needs</a:t>
            </a:r>
            <a:r>
              <a:rPr lang="en-US" dirty="0" smtClean="0"/>
              <a:t>.</a:t>
            </a:r>
            <a:endParaRPr lang="en-US" dirty="0"/>
          </a:p>
        </p:txBody>
      </p:sp>
      <p:graphicFrame>
        <p:nvGraphicFramePr>
          <p:cNvPr id="10" name="Chart 9"/>
          <p:cNvGraphicFramePr/>
          <p:nvPr>
            <p:extLst>
              <p:ext uri="{D42A27DB-BD31-4B8C-83A1-F6EECF244321}">
                <p14:modId xmlns:p14="http://schemas.microsoft.com/office/powerpoint/2010/main" val="1365419404"/>
              </p:ext>
            </p:extLst>
          </p:nvPr>
        </p:nvGraphicFramePr>
        <p:xfrm>
          <a:off x="6431103" y="1322421"/>
          <a:ext cx="5391150" cy="2533900"/>
        </p:xfrm>
        <a:graphic>
          <a:graphicData uri="http://schemas.openxmlformats.org/drawingml/2006/chart">
            <c:chart xmlns:c="http://schemas.openxmlformats.org/drawingml/2006/chart" xmlns:r="http://schemas.openxmlformats.org/officeDocument/2006/relationships" r:id="rId2"/>
          </a:graphicData>
        </a:graphic>
      </p:graphicFrame>
      <p:sp>
        <p:nvSpPr>
          <p:cNvPr id="11" name="Title 1"/>
          <p:cNvSpPr txBox="1">
            <a:spLocks/>
          </p:cNvSpPr>
          <p:nvPr/>
        </p:nvSpPr>
        <p:spPr>
          <a:xfrm>
            <a:off x="6431104" y="4276725"/>
            <a:ext cx="5391150" cy="2430831"/>
          </a:xfrm>
          <a:prstGeom prst="rect">
            <a:avLst/>
          </a:prstGeom>
          <a:solidFill>
            <a:schemeClr val="accent2"/>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p:txBody>
      </p:sp>
      <p:sp>
        <p:nvSpPr>
          <p:cNvPr id="12" name="TextBox 11"/>
          <p:cNvSpPr txBox="1"/>
          <p:nvPr/>
        </p:nvSpPr>
        <p:spPr>
          <a:xfrm>
            <a:off x="6666802" y="4346448"/>
            <a:ext cx="4850479" cy="369332"/>
          </a:xfrm>
          <a:prstGeom prst="rect">
            <a:avLst/>
          </a:prstGeom>
          <a:noFill/>
        </p:spPr>
        <p:txBody>
          <a:bodyPr wrap="square" rtlCol="0">
            <a:spAutoFit/>
          </a:bodyPr>
          <a:lstStyle/>
          <a:p>
            <a:pPr algn="ctr"/>
            <a:r>
              <a:rPr lang="en-US" b="1" u="sng" dirty="0" smtClean="0">
                <a:solidFill>
                  <a:schemeClr val="bg1"/>
                </a:solidFill>
              </a:rPr>
              <a:t>PAYYAP’s Target Market</a:t>
            </a:r>
            <a:endParaRPr lang="en-US" b="1" u="sng" dirty="0">
              <a:solidFill>
                <a:schemeClr val="bg1"/>
              </a:solidFill>
            </a:endParaRPr>
          </a:p>
        </p:txBody>
      </p:sp>
      <p:sp>
        <p:nvSpPr>
          <p:cNvPr id="13" name="TextBox 12"/>
          <p:cNvSpPr txBox="1"/>
          <p:nvPr/>
        </p:nvSpPr>
        <p:spPr>
          <a:xfrm>
            <a:off x="6666802" y="4785503"/>
            <a:ext cx="4850479" cy="1754326"/>
          </a:xfrm>
          <a:prstGeom prst="rect">
            <a:avLst/>
          </a:prstGeom>
          <a:noFill/>
        </p:spPr>
        <p:txBody>
          <a:bodyPr wrap="square" rtlCol="0">
            <a:spAutoFit/>
          </a:bodyPr>
          <a:lstStyle/>
          <a:p>
            <a:r>
              <a:rPr lang="en-US" dirty="0" smtClean="0">
                <a:solidFill>
                  <a:schemeClr val="bg1"/>
                </a:solidFill>
              </a:rPr>
              <a:t>Entrepreneurs and small businesses </a:t>
            </a:r>
            <a:r>
              <a:rPr lang="en-US" dirty="0">
                <a:solidFill>
                  <a:schemeClr val="bg1"/>
                </a:solidFill>
              </a:rPr>
              <a:t>(especially those using </a:t>
            </a:r>
            <a:r>
              <a:rPr lang="en-US" dirty="0" smtClean="0">
                <a:solidFill>
                  <a:schemeClr val="bg1"/>
                </a:solidFill>
              </a:rPr>
              <a:t>online marketing </a:t>
            </a:r>
            <a:r>
              <a:rPr lang="en-US" dirty="0">
                <a:solidFill>
                  <a:schemeClr val="bg1"/>
                </a:solidFill>
              </a:rPr>
              <a:t>and sales channels) who are looking for convenient ways to take payments from remote customers </a:t>
            </a:r>
            <a:r>
              <a:rPr lang="en-US" dirty="0" smtClean="0">
                <a:solidFill>
                  <a:schemeClr val="bg1"/>
                </a:solidFill>
              </a:rPr>
              <a:t>– immediately!</a:t>
            </a:r>
          </a:p>
          <a:p>
            <a:endParaRPr lang="en-US" dirty="0">
              <a:solidFill>
                <a:schemeClr val="bg1"/>
              </a:solidFill>
            </a:endParaRPr>
          </a:p>
          <a:p>
            <a:r>
              <a:rPr lang="en-US" i="1" dirty="0" smtClean="0">
                <a:solidFill>
                  <a:schemeClr val="bg1"/>
                </a:solidFill>
              </a:rPr>
              <a:t>Geographic Markets: </a:t>
            </a:r>
            <a:r>
              <a:rPr lang="en-US" dirty="0" smtClean="0">
                <a:solidFill>
                  <a:schemeClr val="bg1"/>
                </a:solidFill>
              </a:rPr>
              <a:t>Worldwide (English speaking)</a:t>
            </a:r>
            <a:endParaRPr lang="en-US" dirty="0">
              <a:solidFill>
                <a:schemeClr val="bg1"/>
              </a:solidFill>
            </a:endParaRPr>
          </a:p>
        </p:txBody>
      </p:sp>
    </p:spTree>
    <p:extLst>
      <p:ext uri="{BB962C8B-B14F-4D97-AF65-F5344CB8AC3E}">
        <p14:creationId xmlns:p14="http://schemas.microsoft.com/office/powerpoint/2010/main" val="40956899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6726737" y="2495875"/>
            <a:ext cx="4914247" cy="3803251"/>
          </a:xfrm>
          <a:prstGeom prst="rect">
            <a:avLst/>
          </a:prstGeom>
          <a:solidFill>
            <a:schemeClr val="accent2"/>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p:txBody>
      </p:sp>
      <p:sp>
        <p:nvSpPr>
          <p:cNvPr id="8" name="Title 1"/>
          <p:cNvSpPr txBox="1">
            <a:spLocks/>
          </p:cNvSpPr>
          <p:nvPr/>
        </p:nvSpPr>
        <p:spPr>
          <a:xfrm>
            <a:off x="515413" y="2495876"/>
            <a:ext cx="4914247" cy="3803251"/>
          </a:xfrm>
          <a:prstGeom prst="rect">
            <a:avLst/>
          </a:prstGeom>
          <a:solidFill>
            <a:schemeClr val="accent2"/>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p:txBody>
      </p:sp>
      <p:sp>
        <p:nvSpPr>
          <p:cNvPr id="2" name="Title 1"/>
          <p:cNvSpPr>
            <a:spLocks noGrp="1"/>
          </p:cNvSpPr>
          <p:nvPr>
            <p:ph type="title"/>
          </p:nvPr>
        </p:nvSpPr>
        <p:spPr/>
        <p:txBody>
          <a:bodyPr/>
          <a:lstStyle/>
          <a:p>
            <a:r>
              <a:rPr lang="en-US" dirty="0" smtClean="0"/>
              <a:t>Value proposition</a:t>
            </a:r>
            <a:endParaRPr lang="en-US" dirty="0"/>
          </a:p>
        </p:txBody>
      </p:sp>
      <p:sp>
        <p:nvSpPr>
          <p:cNvPr id="4" name="Content Placeholder 3"/>
          <p:cNvSpPr>
            <a:spLocks noGrp="1"/>
          </p:cNvSpPr>
          <p:nvPr>
            <p:ph sz="half" idx="1"/>
          </p:nvPr>
        </p:nvSpPr>
        <p:spPr>
          <a:xfrm>
            <a:off x="515413" y="3077905"/>
            <a:ext cx="4920833" cy="2901685"/>
          </a:xfrm>
        </p:spPr>
        <p:txBody>
          <a:bodyPr>
            <a:noAutofit/>
          </a:bodyPr>
          <a:lstStyle/>
          <a:p>
            <a:pPr marL="274320" lvl="1" indent="-182880" defTabSz="525779">
              <a:spcBef>
                <a:spcPts val="1300"/>
              </a:spcBef>
              <a:buClr>
                <a:schemeClr val="bg1"/>
              </a:buClr>
              <a:defRPr sz="1800" spc="36"/>
            </a:pPr>
            <a:r>
              <a:rPr lang="en-US" dirty="0">
                <a:solidFill>
                  <a:schemeClr val="bg1"/>
                </a:solidFill>
              </a:rPr>
              <a:t>The </a:t>
            </a:r>
            <a:r>
              <a:rPr lang="en-US" dirty="0" smtClean="0">
                <a:solidFill>
                  <a:schemeClr val="bg1"/>
                </a:solidFill>
              </a:rPr>
              <a:t>easiest </a:t>
            </a:r>
            <a:r>
              <a:rPr lang="en-US" dirty="0">
                <a:solidFill>
                  <a:schemeClr val="bg1"/>
                </a:solidFill>
              </a:rPr>
              <a:t>way to get </a:t>
            </a:r>
            <a:r>
              <a:rPr lang="en-US" dirty="0" smtClean="0">
                <a:solidFill>
                  <a:schemeClr val="bg1"/>
                </a:solidFill>
              </a:rPr>
              <a:t>paid.</a:t>
            </a:r>
            <a:endParaRPr lang="en-US" dirty="0">
              <a:solidFill>
                <a:schemeClr val="bg1"/>
              </a:solidFill>
            </a:endParaRPr>
          </a:p>
          <a:p>
            <a:pPr marL="274320" lvl="1" indent="-182880" defTabSz="525779">
              <a:spcBef>
                <a:spcPts val="1300"/>
              </a:spcBef>
              <a:buClr>
                <a:schemeClr val="bg1"/>
              </a:buClr>
              <a:defRPr sz="1800" spc="36"/>
            </a:pPr>
            <a:r>
              <a:rPr lang="en-US" dirty="0">
                <a:solidFill>
                  <a:schemeClr val="bg1"/>
                </a:solidFill>
              </a:rPr>
              <a:t>Recorded voice </a:t>
            </a:r>
            <a:r>
              <a:rPr lang="en-US" dirty="0" smtClean="0">
                <a:solidFill>
                  <a:schemeClr val="bg1"/>
                </a:solidFill>
              </a:rPr>
              <a:t>authorizations reduce </a:t>
            </a:r>
            <a:r>
              <a:rPr lang="en-US" dirty="0">
                <a:solidFill>
                  <a:schemeClr val="bg1"/>
                </a:solidFill>
              </a:rPr>
              <a:t>fraud and disputes </a:t>
            </a:r>
          </a:p>
          <a:p>
            <a:pPr marL="274320" lvl="1" indent="-182880" defTabSz="525779">
              <a:spcBef>
                <a:spcPts val="1300"/>
              </a:spcBef>
              <a:buClr>
                <a:schemeClr val="bg1"/>
              </a:buClr>
              <a:defRPr sz="1800" spc="36"/>
            </a:pPr>
            <a:r>
              <a:rPr lang="en-US" dirty="0">
                <a:solidFill>
                  <a:schemeClr val="bg1"/>
                </a:solidFill>
              </a:rPr>
              <a:t>Real-time payment completion </a:t>
            </a:r>
          </a:p>
          <a:p>
            <a:pPr marL="274320" lvl="1" indent="-182880" defTabSz="525779">
              <a:spcBef>
                <a:spcPts val="1300"/>
              </a:spcBef>
              <a:buClr>
                <a:schemeClr val="bg1"/>
              </a:buClr>
              <a:defRPr sz="1800" spc="36"/>
            </a:pPr>
            <a:r>
              <a:rPr lang="en-US" dirty="0">
                <a:solidFill>
                  <a:schemeClr val="bg1"/>
                </a:solidFill>
              </a:rPr>
              <a:t>Auto-payment receipt (via email or sms when available)</a:t>
            </a:r>
          </a:p>
          <a:p>
            <a:pPr marL="274320" lvl="1" indent="-182880" defTabSz="525779">
              <a:spcBef>
                <a:spcPts val="1300"/>
              </a:spcBef>
              <a:buClr>
                <a:schemeClr val="bg1"/>
              </a:buClr>
              <a:defRPr sz="1800" spc="36"/>
            </a:pPr>
            <a:r>
              <a:rPr lang="en-US" dirty="0">
                <a:solidFill>
                  <a:schemeClr val="bg1"/>
                </a:solidFill>
              </a:rPr>
              <a:t>Available </a:t>
            </a:r>
            <a:r>
              <a:rPr lang="en-US" dirty="0" smtClean="0">
                <a:solidFill>
                  <a:schemeClr val="bg1"/>
                </a:solidFill>
              </a:rPr>
              <a:t>worldwide</a:t>
            </a:r>
            <a:endParaRPr lang="en-US" dirty="0">
              <a:solidFill>
                <a:schemeClr val="bg1"/>
              </a:solidFill>
            </a:endParaRPr>
          </a:p>
        </p:txBody>
      </p:sp>
      <p:sp>
        <p:nvSpPr>
          <p:cNvPr id="5" name="Content Placeholder 4"/>
          <p:cNvSpPr>
            <a:spLocks noGrp="1"/>
          </p:cNvSpPr>
          <p:nvPr>
            <p:ph sz="half" idx="2"/>
          </p:nvPr>
        </p:nvSpPr>
        <p:spPr>
          <a:xfrm>
            <a:off x="6726737" y="3031803"/>
            <a:ext cx="4914247" cy="3101982"/>
          </a:xfrm>
        </p:spPr>
        <p:txBody>
          <a:bodyPr>
            <a:noAutofit/>
          </a:bodyPr>
          <a:lstStyle/>
          <a:p>
            <a:pPr marL="274320" lvl="1" indent="-182880" defTabSz="525779">
              <a:spcBef>
                <a:spcPts val="1300"/>
              </a:spcBef>
              <a:buClr>
                <a:schemeClr val="bg1"/>
              </a:buClr>
              <a:defRPr sz="1800" spc="36"/>
            </a:pPr>
            <a:r>
              <a:rPr lang="en-US" dirty="0">
                <a:solidFill>
                  <a:schemeClr val="bg1"/>
                </a:solidFill>
              </a:rPr>
              <a:t>No desktop / laptop / tablet required</a:t>
            </a:r>
          </a:p>
          <a:p>
            <a:pPr marL="274320" lvl="1" indent="-182880" defTabSz="525779">
              <a:spcBef>
                <a:spcPts val="1300"/>
              </a:spcBef>
              <a:buClr>
                <a:schemeClr val="bg1"/>
              </a:buClr>
              <a:defRPr sz="1800" spc="36"/>
            </a:pPr>
            <a:r>
              <a:rPr lang="en-US" dirty="0">
                <a:solidFill>
                  <a:schemeClr val="bg1"/>
                </a:solidFill>
              </a:rPr>
              <a:t>No internet required / no Apps to download</a:t>
            </a:r>
          </a:p>
          <a:p>
            <a:pPr marL="274320" lvl="1" indent="-182880" defTabSz="525779">
              <a:spcBef>
                <a:spcPts val="1300"/>
              </a:spcBef>
              <a:buClr>
                <a:schemeClr val="bg1"/>
              </a:buClr>
              <a:defRPr sz="1800" spc="36"/>
            </a:pPr>
            <a:r>
              <a:rPr lang="en-US" dirty="0">
                <a:solidFill>
                  <a:schemeClr val="bg1"/>
                </a:solidFill>
              </a:rPr>
              <a:t>Receiving an automated telephone call is familiar &amp; free</a:t>
            </a:r>
          </a:p>
          <a:p>
            <a:pPr marL="274320" lvl="1" indent="-182880" defTabSz="525779">
              <a:spcBef>
                <a:spcPts val="1300"/>
              </a:spcBef>
              <a:buClr>
                <a:schemeClr val="bg1"/>
              </a:buClr>
              <a:defRPr sz="1800" spc="36"/>
            </a:pPr>
            <a:r>
              <a:rPr lang="en-US" dirty="0" smtClean="0">
                <a:solidFill>
                  <a:schemeClr val="bg1"/>
                </a:solidFill>
              </a:rPr>
              <a:t>Quick </a:t>
            </a:r>
            <a:r>
              <a:rPr lang="en-US" dirty="0">
                <a:solidFill>
                  <a:schemeClr val="bg1"/>
                </a:solidFill>
              </a:rPr>
              <a:t>payments by speaking to an automated operator </a:t>
            </a:r>
            <a:r>
              <a:rPr lang="en-US" dirty="0" smtClean="0">
                <a:solidFill>
                  <a:schemeClr val="bg1"/>
                </a:solidFill>
              </a:rPr>
              <a:t>or </a:t>
            </a:r>
            <a:r>
              <a:rPr lang="en-US" dirty="0">
                <a:solidFill>
                  <a:schemeClr val="bg1"/>
                </a:solidFill>
              </a:rPr>
              <a:t>using </a:t>
            </a:r>
            <a:r>
              <a:rPr lang="en-US" dirty="0" smtClean="0">
                <a:solidFill>
                  <a:schemeClr val="bg1"/>
                </a:solidFill>
              </a:rPr>
              <a:t>the phone’s keypad</a:t>
            </a:r>
            <a:endParaRPr lang="en-US" dirty="0">
              <a:solidFill>
                <a:schemeClr val="bg1"/>
              </a:solidFill>
            </a:endParaRPr>
          </a:p>
          <a:p>
            <a:pPr marL="274320" lvl="1" indent="-182880" defTabSz="525779">
              <a:spcBef>
                <a:spcPts val="1300"/>
              </a:spcBef>
              <a:buClr>
                <a:schemeClr val="bg1"/>
              </a:buClr>
              <a:defRPr sz="1800" spc="36"/>
            </a:pPr>
            <a:r>
              <a:rPr lang="en-US" dirty="0">
                <a:solidFill>
                  <a:schemeClr val="bg1"/>
                </a:solidFill>
              </a:rPr>
              <a:t>Voice biometric security enables fast repeat </a:t>
            </a:r>
            <a:r>
              <a:rPr lang="en-US" dirty="0" smtClean="0">
                <a:solidFill>
                  <a:schemeClr val="bg1"/>
                </a:solidFill>
              </a:rPr>
              <a:t>use</a:t>
            </a:r>
            <a:endParaRPr lang="en-US" dirty="0">
              <a:solidFill>
                <a:schemeClr val="bg1"/>
              </a:solidFill>
            </a:endParaRPr>
          </a:p>
        </p:txBody>
      </p:sp>
      <p:sp>
        <p:nvSpPr>
          <p:cNvPr id="6" name="Rectangle 5"/>
          <p:cNvSpPr/>
          <p:nvPr/>
        </p:nvSpPr>
        <p:spPr>
          <a:xfrm>
            <a:off x="1716903" y="2558313"/>
            <a:ext cx="2511265" cy="400110"/>
          </a:xfrm>
          <a:prstGeom prst="rect">
            <a:avLst/>
          </a:prstGeom>
        </p:spPr>
        <p:txBody>
          <a:bodyPr wrap="none">
            <a:spAutoFit/>
          </a:bodyPr>
          <a:lstStyle/>
          <a:p>
            <a:r>
              <a:rPr lang="en-US" sz="2000" b="1" u="sng" dirty="0">
                <a:solidFill>
                  <a:schemeClr val="bg1"/>
                </a:solidFill>
              </a:rPr>
              <a:t>Value to </a:t>
            </a:r>
            <a:r>
              <a:rPr lang="en-US" sz="2000" b="1" u="sng" dirty="0" smtClean="0">
                <a:solidFill>
                  <a:schemeClr val="bg1"/>
                </a:solidFill>
              </a:rPr>
              <a:t>Businesses</a:t>
            </a:r>
            <a:endParaRPr lang="en-US" sz="2000" b="1" u="sng" dirty="0">
              <a:solidFill>
                <a:schemeClr val="bg1"/>
              </a:solidFill>
            </a:endParaRPr>
          </a:p>
        </p:txBody>
      </p:sp>
      <p:sp>
        <p:nvSpPr>
          <p:cNvPr id="7" name="Rectangle 6"/>
          <p:cNvSpPr/>
          <p:nvPr/>
        </p:nvSpPr>
        <p:spPr>
          <a:xfrm>
            <a:off x="7899373" y="2558313"/>
            <a:ext cx="2568973" cy="400110"/>
          </a:xfrm>
          <a:prstGeom prst="rect">
            <a:avLst/>
          </a:prstGeom>
        </p:spPr>
        <p:txBody>
          <a:bodyPr wrap="none">
            <a:spAutoFit/>
          </a:bodyPr>
          <a:lstStyle/>
          <a:p>
            <a:r>
              <a:rPr lang="en-US" sz="2000" b="1" u="sng" dirty="0">
                <a:solidFill>
                  <a:schemeClr val="bg1"/>
                </a:solidFill>
              </a:rPr>
              <a:t>Value to </a:t>
            </a:r>
            <a:r>
              <a:rPr lang="en-US" sz="2000" b="1" u="sng" dirty="0" smtClean="0">
                <a:solidFill>
                  <a:schemeClr val="bg1"/>
                </a:solidFill>
              </a:rPr>
              <a:t>Customers</a:t>
            </a:r>
            <a:endParaRPr lang="en-US" sz="2000" b="1" u="sng" dirty="0">
              <a:solidFill>
                <a:schemeClr val="bg1"/>
              </a:solidFill>
            </a:endParaRPr>
          </a:p>
        </p:txBody>
      </p:sp>
    </p:spTree>
    <p:extLst>
      <p:ext uri="{BB962C8B-B14F-4D97-AF65-F5344CB8AC3E}">
        <p14:creationId xmlns:p14="http://schemas.microsoft.com/office/powerpoint/2010/main" val="13509102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Management team</a:t>
            </a:r>
            <a:endParaRPr lang="en-US" dirty="0"/>
          </a:p>
        </p:txBody>
      </p:sp>
      <p:graphicFrame>
        <p:nvGraphicFramePr>
          <p:cNvPr id="14" name="Diagram 13"/>
          <p:cNvGraphicFramePr/>
          <p:nvPr>
            <p:extLst>
              <p:ext uri="{D42A27DB-BD31-4B8C-83A1-F6EECF244321}">
                <p14:modId xmlns:p14="http://schemas.microsoft.com/office/powerpoint/2010/main" val="1745677514"/>
              </p:ext>
            </p:extLst>
          </p:nvPr>
        </p:nvGraphicFramePr>
        <p:xfrm>
          <a:off x="552463" y="2272937"/>
          <a:ext cx="11441502" cy="4459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34566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Financial summary &amp; investor return</a:t>
            </a:r>
            <a:endParaRPr lang="en-US" dirty="0"/>
          </a:p>
        </p:txBody>
      </p:sp>
      <p:sp>
        <p:nvSpPr>
          <p:cNvPr id="7" name="Text Placeholder 6"/>
          <p:cNvSpPr>
            <a:spLocks noGrp="1"/>
          </p:cNvSpPr>
          <p:nvPr>
            <p:ph type="body" sz="half" idx="2"/>
          </p:nvPr>
        </p:nvSpPr>
        <p:spPr>
          <a:xfrm>
            <a:off x="525997" y="3497667"/>
            <a:ext cx="2992266" cy="2194036"/>
          </a:xfrm>
        </p:spPr>
        <p:txBody>
          <a:bodyPr anchor="ctr">
            <a:normAutofit/>
          </a:bodyPr>
          <a:lstStyle/>
          <a:p>
            <a:pPr>
              <a:spcBef>
                <a:spcPts val="1800"/>
              </a:spcBef>
            </a:pPr>
            <a:r>
              <a:rPr lang="en-US" sz="2000" dirty="0" smtClean="0"/>
              <a:t>$500,000</a:t>
            </a:r>
          </a:p>
          <a:p>
            <a:pPr>
              <a:spcBef>
                <a:spcPts val="1800"/>
              </a:spcBef>
            </a:pPr>
            <a:r>
              <a:rPr lang="en-US" sz="2000" dirty="0" smtClean="0"/>
              <a:t>20% Equity</a:t>
            </a:r>
          </a:p>
          <a:p>
            <a:pPr>
              <a:spcBef>
                <a:spcPts val="1800"/>
              </a:spcBef>
            </a:pPr>
            <a:r>
              <a:rPr lang="en-US" sz="2000" dirty="0" smtClean="0"/>
              <a:t>Investor Exit through Company Acquisition</a:t>
            </a:r>
            <a:endParaRPr lang="en-US" sz="2000" dirty="0"/>
          </a:p>
        </p:txBody>
      </p:sp>
      <p:graphicFrame>
        <p:nvGraphicFramePr>
          <p:cNvPr id="9" name="Table 8"/>
          <p:cNvGraphicFramePr>
            <a:graphicFrameLocks noGrp="1"/>
          </p:cNvGraphicFramePr>
          <p:nvPr>
            <p:extLst>
              <p:ext uri="{D42A27DB-BD31-4B8C-83A1-F6EECF244321}">
                <p14:modId xmlns:p14="http://schemas.microsoft.com/office/powerpoint/2010/main" val="2486043722"/>
              </p:ext>
            </p:extLst>
          </p:nvPr>
        </p:nvGraphicFramePr>
        <p:xfrm>
          <a:off x="4284253" y="1399518"/>
          <a:ext cx="7672615" cy="4410973"/>
        </p:xfrm>
        <a:graphic>
          <a:graphicData uri="http://schemas.openxmlformats.org/drawingml/2006/table">
            <a:tbl>
              <a:tblPr/>
              <a:tblGrid>
                <a:gridCol w="2525850">
                  <a:extLst>
                    <a:ext uri="{9D8B030D-6E8A-4147-A177-3AD203B41FA5}">
                      <a16:colId xmlns:a16="http://schemas.microsoft.com/office/drawing/2014/main" xmlns="" val="3196272469"/>
                    </a:ext>
                  </a:extLst>
                </a:gridCol>
                <a:gridCol w="1698171">
                  <a:extLst>
                    <a:ext uri="{9D8B030D-6E8A-4147-A177-3AD203B41FA5}">
                      <a16:colId xmlns:a16="http://schemas.microsoft.com/office/drawing/2014/main" xmlns="" val="1308132089"/>
                    </a:ext>
                  </a:extLst>
                </a:gridCol>
                <a:gridCol w="1680755">
                  <a:extLst>
                    <a:ext uri="{9D8B030D-6E8A-4147-A177-3AD203B41FA5}">
                      <a16:colId xmlns:a16="http://schemas.microsoft.com/office/drawing/2014/main" xmlns="" val="654285587"/>
                    </a:ext>
                  </a:extLst>
                </a:gridCol>
                <a:gridCol w="1767839">
                  <a:extLst>
                    <a:ext uri="{9D8B030D-6E8A-4147-A177-3AD203B41FA5}">
                      <a16:colId xmlns:a16="http://schemas.microsoft.com/office/drawing/2014/main" xmlns="" val="1486412777"/>
                    </a:ext>
                  </a:extLst>
                </a:gridCol>
              </a:tblGrid>
              <a:tr h="361898">
                <a:tc>
                  <a:txBody>
                    <a:bodyPr/>
                    <a:lstStyle/>
                    <a:p>
                      <a:pPr algn="l" fontAlgn="ctr"/>
                      <a:r>
                        <a:rPr lang="en-US" sz="1600" b="1" i="0" u="none" strike="noStrike">
                          <a:solidFill>
                            <a:srgbClr val="FFFFFF"/>
                          </a:solidFill>
                          <a:effectLst/>
                          <a:latin typeface="+mj-lt"/>
                        </a:rPr>
                        <a:t> </a:t>
                      </a: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600" b="0" i="0" u="none" strike="noStrike" dirty="0">
                          <a:solidFill>
                            <a:srgbClr val="FFFFFF"/>
                          </a:solidFill>
                          <a:effectLst/>
                          <a:latin typeface="+mj-lt"/>
                        </a:rPr>
                        <a:t>Year 1</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600" b="0" i="0" u="none" strike="noStrike" dirty="0">
                          <a:solidFill>
                            <a:srgbClr val="FFFFFF"/>
                          </a:solidFill>
                          <a:effectLst/>
                          <a:latin typeface="+mj-lt"/>
                        </a:rPr>
                        <a:t>Year 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n-US" sz="1600" b="0" i="0" u="none" strike="noStrike" dirty="0">
                          <a:solidFill>
                            <a:srgbClr val="FFFFFF"/>
                          </a:solidFill>
                          <a:effectLst/>
                          <a:latin typeface="+mj-lt"/>
                        </a:rPr>
                        <a:t>Year 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3944639097"/>
                  </a:ext>
                </a:extLst>
              </a:tr>
              <a:tr h="327431">
                <a:tc>
                  <a:txBody>
                    <a:bodyPr/>
                    <a:lstStyle/>
                    <a:p>
                      <a:pPr algn="l" fontAlgn="ctr"/>
                      <a:r>
                        <a:rPr lang="en-US" sz="1600" b="1" i="0" u="none" strike="noStrike" dirty="0">
                          <a:solidFill>
                            <a:srgbClr val="595959"/>
                          </a:solidFill>
                          <a:effectLst/>
                          <a:latin typeface="+mj-lt"/>
                        </a:rPr>
                        <a:t>NET REVENUE</a:t>
                      </a: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595959"/>
                          </a:solidFill>
                          <a:effectLst/>
                          <a:latin typeface="+mj-lt"/>
                        </a:rPr>
                        <a:t> $       </a:t>
                      </a:r>
                      <a:r>
                        <a:rPr lang="en-US" sz="1600" b="1" i="0" u="none" strike="noStrike" dirty="0" smtClean="0">
                          <a:solidFill>
                            <a:srgbClr val="595959"/>
                          </a:solidFill>
                          <a:effectLst/>
                          <a:latin typeface="+mj-lt"/>
                        </a:rPr>
                        <a:t>  140,468 </a:t>
                      </a:r>
                      <a:endParaRPr lang="en-US" sz="1600" b="1"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595959"/>
                          </a:solidFill>
                          <a:effectLst/>
                          <a:latin typeface="+mj-lt"/>
                        </a:rPr>
                        <a:t> $   6,105,983 </a:t>
                      </a: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1" i="0" u="none" strike="noStrike">
                          <a:solidFill>
                            <a:srgbClr val="595959"/>
                          </a:solidFill>
                          <a:effectLst/>
                          <a:latin typeface="+mj-lt"/>
                        </a:rPr>
                        <a:t> $   26,234,168 </a:t>
                      </a:r>
                    </a:p>
                  </a:txBody>
                  <a:tcPr marL="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1919838290"/>
                  </a:ext>
                </a:extLst>
              </a:tr>
              <a:tr h="344665">
                <a:tc>
                  <a:txBody>
                    <a:bodyPr/>
                    <a:lstStyle/>
                    <a:p>
                      <a:pPr algn="l" fontAlgn="ctr"/>
                      <a:r>
                        <a:rPr lang="en-US" sz="1600" b="0" i="0" u="none" strike="noStrike" dirty="0">
                          <a:solidFill>
                            <a:srgbClr val="595959"/>
                          </a:solidFill>
                          <a:effectLst/>
                          <a:latin typeface="+mj-lt"/>
                        </a:rPr>
                        <a:t>Operating Expenses</a:t>
                      </a: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a:t>
                      </a:r>
                      <a:r>
                        <a:rPr lang="en-US" sz="1600" b="0" i="0" u="none" strike="noStrike" dirty="0" smtClean="0">
                          <a:solidFill>
                            <a:srgbClr val="595959"/>
                          </a:solidFill>
                          <a:effectLst/>
                          <a:latin typeface="+mj-lt"/>
                        </a:rPr>
                        <a:t>1,701,665 </a:t>
                      </a:r>
                      <a:endParaRPr lang="en-US" sz="1600" b="0"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a:t>
                      </a:r>
                      <a:r>
                        <a:rPr lang="en-US" sz="1600" b="0" i="0" u="none" strike="noStrike" dirty="0" smtClean="0">
                          <a:solidFill>
                            <a:srgbClr val="595959"/>
                          </a:solidFill>
                          <a:effectLst/>
                          <a:latin typeface="+mj-lt"/>
                        </a:rPr>
                        <a:t>5,103,360 </a:t>
                      </a:r>
                      <a:endParaRPr lang="en-US" sz="1600" b="0"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5,013,360 </a:t>
                      </a:r>
                    </a:p>
                  </a:txBody>
                  <a:tcPr marL="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3409216911"/>
                  </a:ext>
                </a:extLst>
              </a:tr>
              <a:tr h="344665">
                <a:tc>
                  <a:txBody>
                    <a:bodyPr/>
                    <a:lstStyle/>
                    <a:p>
                      <a:pPr algn="l" fontAlgn="ctr"/>
                      <a:r>
                        <a:rPr lang="en-US" sz="1600" b="1" i="0" u="none" strike="noStrike" dirty="0">
                          <a:solidFill>
                            <a:srgbClr val="595959"/>
                          </a:solidFill>
                          <a:effectLst/>
                          <a:latin typeface="+mj-lt"/>
                        </a:rPr>
                        <a:t>EBIT</a:t>
                      </a: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C00000"/>
                          </a:solidFill>
                          <a:effectLst/>
                          <a:latin typeface="+mj-lt"/>
                        </a:rPr>
                        <a:t> $   (1,561,197)</a:t>
                      </a: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595959"/>
                          </a:solidFill>
                          <a:effectLst/>
                          <a:latin typeface="+mj-lt"/>
                        </a:rPr>
                        <a:t> $   1,002,623 </a:t>
                      </a: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595959"/>
                          </a:solidFill>
                          <a:effectLst/>
                          <a:latin typeface="+mj-lt"/>
                        </a:rPr>
                        <a:t> $   21,130,808 </a:t>
                      </a:r>
                    </a:p>
                  </a:txBody>
                  <a:tcPr marL="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484618237"/>
                  </a:ext>
                </a:extLst>
              </a:tr>
              <a:tr h="310198">
                <a:tc>
                  <a:txBody>
                    <a:bodyPr/>
                    <a:lstStyle/>
                    <a:p>
                      <a:pPr algn="l" fontAlgn="ctr"/>
                      <a:r>
                        <a:rPr lang="en-US" sz="1600" b="1" i="0" u="none" strike="noStrike" dirty="0">
                          <a:solidFill>
                            <a:srgbClr val="595959"/>
                          </a:solidFill>
                          <a:effectLst/>
                          <a:latin typeface="+mj-lt"/>
                        </a:rPr>
                        <a:t> </a:t>
                      </a:r>
                    </a:p>
                  </a:txBody>
                  <a:tcPr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US" sz="1600" b="1" i="0" u="none" strike="noStrike" dirty="0">
                          <a:solidFill>
                            <a:srgbClr val="C00000"/>
                          </a:solidFill>
                          <a:effectLst/>
                          <a:latin typeface="+mj-lt"/>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US" sz="1600" b="1" i="0" u="none" strike="noStrike" dirty="0">
                          <a:solidFill>
                            <a:srgbClr val="C00000"/>
                          </a:solidFill>
                          <a:effectLst/>
                          <a:latin typeface="+mj-lt"/>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fontAlgn="ctr"/>
                      <a:r>
                        <a:rPr lang="en-US" sz="1600" b="1" i="0" u="none" strike="noStrike" dirty="0">
                          <a:solidFill>
                            <a:srgbClr val="595959"/>
                          </a:solidFill>
                          <a:effectLst/>
                          <a:latin typeface="+mj-lt"/>
                        </a:rPr>
                        <a:t> </a:t>
                      </a: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414202342"/>
                  </a:ext>
                </a:extLst>
              </a:tr>
              <a:tr h="344665">
                <a:tc>
                  <a:txBody>
                    <a:bodyPr/>
                    <a:lstStyle/>
                    <a:p>
                      <a:pPr algn="l" fontAlgn="ctr"/>
                      <a:r>
                        <a:rPr lang="en-US" sz="1600" b="0" i="0" u="none" strike="noStrike" dirty="0">
                          <a:solidFill>
                            <a:srgbClr val="595959"/>
                          </a:solidFill>
                          <a:effectLst/>
                          <a:latin typeface="+mj-lt"/>
                        </a:rPr>
                        <a:t>Investment Amount</a:t>
                      </a: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      </a:t>
                      </a:r>
                      <a:r>
                        <a:rPr lang="en-US" sz="1600" b="0" i="0" u="none" strike="noStrike" dirty="0" smtClean="0">
                          <a:solidFill>
                            <a:srgbClr val="595959"/>
                          </a:solidFill>
                          <a:effectLst/>
                          <a:latin typeface="+mj-lt"/>
                        </a:rPr>
                        <a:t>500,000 </a:t>
                      </a:r>
                      <a:endParaRPr lang="en-US" sz="1600" b="0"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tc>
                  <a:txBody>
                    <a:bodyPr/>
                    <a:lstStyle/>
                    <a:p>
                      <a:pPr algn="r" fontAlgn="ctr"/>
                      <a:r>
                        <a:rPr lang="en-US" sz="1600" b="0" i="0" u="none" strike="noStrike" dirty="0">
                          <a:solidFill>
                            <a:srgbClr val="595959"/>
                          </a:solidFill>
                          <a:effectLst/>
                          <a:latin typeface="+mj-lt"/>
                        </a:rPr>
                        <a:t> </a:t>
                      </a:r>
                    </a:p>
                  </a:txBody>
                  <a:tcPr marL="0" marR="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D9D9D9"/>
                    </a:solidFill>
                  </a:tcPr>
                </a:tc>
                <a:extLst>
                  <a:ext uri="{0D108BD9-81ED-4DB2-BD59-A6C34878D82A}">
                    <a16:rowId xmlns:a16="http://schemas.microsoft.com/office/drawing/2014/main" xmlns="" val="1635859015"/>
                  </a:ext>
                </a:extLst>
              </a:tr>
              <a:tr h="344665">
                <a:tc>
                  <a:txBody>
                    <a:bodyPr/>
                    <a:lstStyle/>
                    <a:p>
                      <a:pPr algn="l" fontAlgn="ctr"/>
                      <a:r>
                        <a:rPr lang="en-US" sz="1600" b="0" i="0" u="none" strike="noStrike" dirty="0">
                          <a:solidFill>
                            <a:srgbClr val="595959"/>
                          </a:solidFill>
                          <a:effectLst/>
                          <a:latin typeface="+mj-lt"/>
                        </a:rPr>
                        <a:t>Investor's Equity </a:t>
                      </a:r>
                      <a:r>
                        <a:rPr lang="en-US" sz="1600" b="0" i="0" u="none" strike="noStrike" dirty="0" smtClean="0">
                          <a:solidFill>
                            <a:srgbClr val="595959"/>
                          </a:solidFill>
                          <a:effectLst/>
                          <a:latin typeface="+mj-lt"/>
                        </a:rPr>
                        <a:t>Position*</a:t>
                      </a:r>
                      <a:endParaRPr lang="en-US" sz="1600" b="0" i="0" u="none" strike="noStrike" dirty="0">
                        <a:solidFill>
                          <a:srgbClr val="595959"/>
                        </a:solidFill>
                        <a:effectLst/>
                        <a:latin typeface="+mj-lt"/>
                      </a:endParaRP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595959"/>
                          </a:solidFill>
                          <a:effectLst/>
                          <a:latin typeface="+mj-lt"/>
                        </a:rPr>
                        <a:t>20.00%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595959"/>
                          </a:solidFill>
                          <a:effectLst/>
                          <a:latin typeface="+mj-lt"/>
                        </a:rPr>
                        <a:t>14.00</a:t>
                      </a:r>
                      <a:r>
                        <a:rPr lang="en-US" sz="1600" b="0" i="0" u="none" strike="noStrike" dirty="0">
                          <a:solidFill>
                            <a:srgbClr val="595959"/>
                          </a:solidFill>
                          <a:effectLst/>
                          <a:latin typeface="+mj-lt"/>
                        </a:rPr>
                        <a:t>%</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595959"/>
                          </a:solidFill>
                          <a:effectLst/>
                          <a:latin typeface="+mj-lt"/>
                        </a:rPr>
                        <a:t>14.00</a:t>
                      </a:r>
                      <a:r>
                        <a:rPr lang="en-US" sz="1600" b="0" i="0" u="none" strike="noStrike" dirty="0">
                          <a:solidFill>
                            <a:srgbClr val="595959"/>
                          </a:solidFill>
                          <a:effectLst/>
                          <a:latin typeface="+mj-lt"/>
                        </a:rPr>
                        <a:t>%</a:t>
                      </a:r>
                    </a:p>
                  </a:txBody>
                  <a:tcPr marL="0" marR="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3464618669"/>
                  </a:ext>
                </a:extLst>
              </a:tr>
              <a:tr h="344665">
                <a:tc>
                  <a:txBody>
                    <a:bodyPr/>
                    <a:lstStyle/>
                    <a:p>
                      <a:pPr algn="l" fontAlgn="ctr"/>
                      <a:r>
                        <a:rPr lang="en-US" sz="1600" b="0" i="0" u="none" strike="noStrike" dirty="0">
                          <a:solidFill>
                            <a:srgbClr val="595959"/>
                          </a:solidFill>
                          <a:effectLst/>
                          <a:latin typeface="+mj-lt"/>
                        </a:rPr>
                        <a:t>EBIT Acquisition Multiple</a:t>
                      </a: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600" b="0" i="1" u="none" strike="noStrike">
                          <a:solidFill>
                            <a:srgbClr val="595959"/>
                          </a:solidFill>
                          <a:effectLst/>
                          <a:latin typeface="+mj-lt"/>
                        </a:rPr>
                        <a:t>10.0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600" b="0" i="1" u="none" strike="noStrike" dirty="0">
                          <a:solidFill>
                            <a:srgbClr val="595959"/>
                          </a:solidFill>
                          <a:effectLst/>
                          <a:latin typeface="+mj-lt"/>
                        </a:rPr>
                        <a:t>10.0</a:t>
                      </a:r>
                    </a:p>
                  </a:txBody>
                  <a:tcPr marL="0" marR="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ctr" fontAlgn="ctr"/>
                      <a:r>
                        <a:rPr lang="en-US" sz="1600" b="0" i="1" u="none" strike="noStrike" dirty="0">
                          <a:solidFill>
                            <a:srgbClr val="595959"/>
                          </a:solidFill>
                          <a:effectLst/>
                          <a:latin typeface="+mj-lt"/>
                        </a:rPr>
                        <a:t>10.0</a:t>
                      </a:r>
                    </a:p>
                  </a:txBody>
                  <a:tcPr marL="0" marR="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4288709745"/>
                  </a:ext>
                </a:extLst>
              </a:tr>
              <a:tr h="344665">
                <a:tc>
                  <a:txBody>
                    <a:bodyPr/>
                    <a:lstStyle/>
                    <a:p>
                      <a:pPr algn="l" fontAlgn="ctr"/>
                      <a:r>
                        <a:rPr lang="en-US" sz="1600" b="0" i="0" u="none" strike="noStrike" dirty="0">
                          <a:solidFill>
                            <a:srgbClr val="595959"/>
                          </a:solidFill>
                          <a:effectLst/>
                          <a:latin typeface="+mj-lt"/>
                        </a:rPr>
                        <a:t>Market Value of </a:t>
                      </a:r>
                      <a:r>
                        <a:rPr lang="en-US" sz="1600" b="0" i="0" u="none" strike="noStrike" dirty="0" smtClean="0">
                          <a:solidFill>
                            <a:srgbClr val="595959"/>
                          </a:solidFill>
                          <a:effectLst/>
                          <a:latin typeface="+mj-lt"/>
                        </a:rPr>
                        <a:t>PAYYAP</a:t>
                      </a:r>
                      <a:endParaRPr lang="en-US" sz="1600" b="0" i="0" u="none" strike="noStrike" dirty="0">
                        <a:solidFill>
                          <a:srgbClr val="595959"/>
                        </a:solidFill>
                        <a:effectLst/>
                        <a:latin typeface="+mj-lt"/>
                      </a:endParaRP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   </a:t>
                      </a:r>
                      <a:r>
                        <a:rPr lang="en-US" sz="1600" b="0" i="0" u="none" strike="noStrike" dirty="0" smtClean="0">
                          <a:solidFill>
                            <a:srgbClr val="595959"/>
                          </a:solidFill>
                          <a:effectLst/>
                          <a:latin typeface="+mj-lt"/>
                        </a:rPr>
                        <a:t>2,500,000 </a:t>
                      </a:r>
                      <a:endParaRPr lang="en-US" sz="1600" b="0"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   </a:t>
                      </a:r>
                      <a:r>
                        <a:rPr lang="en-US" sz="1600" b="0" i="0" u="none" strike="noStrike" dirty="0" smtClean="0">
                          <a:solidFill>
                            <a:srgbClr val="595959"/>
                          </a:solidFill>
                          <a:effectLst/>
                          <a:latin typeface="+mj-lt"/>
                        </a:rPr>
                        <a:t>10,026,231 </a:t>
                      </a:r>
                      <a:endParaRPr lang="en-US" sz="1600" b="0"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algn="r" fontAlgn="ctr"/>
                      <a:r>
                        <a:rPr lang="en-US" sz="1600" b="0" i="0" u="none" strike="noStrike" dirty="0">
                          <a:solidFill>
                            <a:srgbClr val="595959"/>
                          </a:solidFill>
                          <a:effectLst/>
                          <a:latin typeface="+mj-lt"/>
                        </a:rPr>
                        <a:t> $   </a:t>
                      </a:r>
                      <a:r>
                        <a:rPr lang="en-US" sz="1600" b="0" i="0" u="none" strike="noStrike" dirty="0" smtClean="0">
                          <a:solidFill>
                            <a:srgbClr val="595959"/>
                          </a:solidFill>
                          <a:effectLst/>
                          <a:latin typeface="+mj-lt"/>
                        </a:rPr>
                        <a:t>211,308,081 </a:t>
                      </a:r>
                      <a:endParaRPr lang="en-US" sz="1600" b="0"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xmlns="" val="4219774087"/>
                  </a:ext>
                </a:extLst>
              </a:tr>
              <a:tr h="344665">
                <a:tc>
                  <a:txBody>
                    <a:bodyPr/>
                    <a:lstStyle/>
                    <a:p>
                      <a:pPr algn="l" fontAlgn="ctr"/>
                      <a:r>
                        <a:rPr lang="en-US" sz="1600" b="1" i="0" u="none" strike="noStrike" dirty="0" smtClean="0">
                          <a:solidFill>
                            <a:srgbClr val="595959"/>
                          </a:solidFill>
                          <a:effectLst/>
                          <a:latin typeface="+mj-lt"/>
                        </a:rPr>
                        <a:t>Investor’s </a:t>
                      </a:r>
                      <a:r>
                        <a:rPr lang="en-US" sz="1600" b="1" i="0" u="none" strike="noStrike" dirty="0">
                          <a:solidFill>
                            <a:srgbClr val="595959"/>
                          </a:solidFill>
                          <a:effectLst/>
                          <a:latin typeface="+mj-lt"/>
                        </a:rPr>
                        <a:t>Market Value</a:t>
                      </a:r>
                    </a:p>
                  </a:txBody>
                  <a:tcPr marR="0" marT="0" marB="0" anchor="ctr">
                    <a:lnL w="12700" cap="flat" cmpd="sng" algn="ctr">
                      <a:solidFill>
                        <a:srgbClr val="000000"/>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595959"/>
                          </a:solidFill>
                          <a:effectLst/>
                          <a:latin typeface="+mj-lt"/>
                        </a:rPr>
                        <a:t> $   </a:t>
                      </a:r>
                      <a:r>
                        <a:rPr lang="en-US" sz="1600" b="1" i="0" u="none" strike="noStrike" dirty="0" smtClean="0">
                          <a:solidFill>
                            <a:srgbClr val="595959"/>
                          </a:solidFill>
                          <a:effectLst/>
                          <a:latin typeface="+mj-lt"/>
                        </a:rPr>
                        <a:t> </a:t>
                      </a:r>
                      <a:r>
                        <a:rPr lang="en-US" sz="1600" b="1" i="0" u="none" strike="noStrike" dirty="0">
                          <a:solidFill>
                            <a:srgbClr val="595959"/>
                          </a:solidFill>
                          <a:effectLst/>
                          <a:latin typeface="+mj-lt"/>
                        </a:rPr>
                        <a:t>500,000 </a:t>
                      </a: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595959"/>
                          </a:solidFill>
                          <a:effectLst/>
                          <a:latin typeface="+mj-lt"/>
                        </a:rPr>
                        <a:t> $   </a:t>
                      </a:r>
                      <a:r>
                        <a:rPr lang="en-US" sz="1600" b="1" i="0" u="none" strike="noStrike" dirty="0" smtClean="0">
                          <a:solidFill>
                            <a:srgbClr val="595959"/>
                          </a:solidFill>
                          <a:effectLst/>
                          <a:latin typeface="+mj-lt"/>
                        </a:rPr>
                        <a:t>1,403,672 </a:t>
                      </a:r>
                      <a:endParaRPr lang="en-US" sz="1600" b="1"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600" b="1" i="0" u="none" strike="noStrike" dirty="0">
                          <a:solidFill>
                            <a:srgbClr val="595959"/>
                          </a:solidFill>
                          <a:effectLst/>
                          <a:latin typeface="+mj-lt"/>
                        </a:rPr>
                        <a:t> $   </a:t>
                      </a:r>
                      <a:r>
                        <a:rPr lang="en-US" sz="1600" b="1" i="0" u="none" strike="noStrike" dirty="0" smtClean="0">
                          <a:solidFill>
                            <a:srgbClr val="595959"/>
                          </a:solidFill>
                          <a:effectLst/>
                          <a:latin typeface="+mj-lt"/>
                        </a:rPr>
                        <a:t>29,583,131 </a:t>
                      </a:r>
                      <a:endParaRPr lang="en-US" sz="1600" b="1" i="0" u="none" strike="noStrike" dirty="0">
                        <a:solidFill>
                          <a:srgbClr val="595959"/>
                        </a:solidFill>
                        <a:effectLst/>
                        <a:latin typeface="+mj-lt"/>
                      </a:endParaRPr>
                    </a:p>
                  </a:txBody>
                  <a:tcPr marL="0" marT="0" marB="0" anchor="ctr">
                    <a:lnL w="6350" cap="flat" cmpd="sng" algn="ctr">
                      <a:solidFill>
                        <a:srgbClr val="D9D9D9"/>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D9D9D9"/>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13363486"/>
                  </a:ext>
                </a:extLst>
              </a:tr>
              <a:tr h="396364">
                <a:tc>
                  <a:txBody>
                    <a:bodyPr/>
                    <a:lstStyle/>
                    <a:p>
                      <a:pPr algn="l" fontAlgn="b"/>
                      <a:endParaRPr lang="en-US" sz="1400" b="0" i="0" u="none" strike="noStrike" dirty="0">
                        <a:solidFill>
                          <a:srgbClr val="000000"/>
                        </a:solidFill>
                        <a:effectLst/>
                        <a:latin typeface="+mj-lt"/>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fontAlgn="ctr"/>
                      <a:r>
                        <a:rPr lang="en-US" sz="1800" b="1" i="0" u="none" strike="noStrike" dirty="0">
                          <a:solidFill>
                            <a:srgbClr val="FFFFFF"/>
                          </a:solidFill>
                          <a:effectLst/>
                          <a:latin typeface="+mj-lt"/>
                        </a:rPr>
                        <a:t>Investor ROI (year 3 exit)</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tc>
                <a:tc>
                  <a:txBody>
                    <a:bodyPr/>
                    <a:lstStyle/>
                    <a:p>
                      <a:pPr algn="ctr" fontAlgn="ctr"/>
                      <a:r>
                        <a:rPr lang="en-US" sz="1800" b="1" i="0" u="none" strike="noStrike" dirty="0" smtClean="0">
                          <a:solidFill>
                            <a:srgbClr val="FFFFFF"/>
                          </a:solidFill>
                          <a:effectLst/>
                          <a:latin typeface="+mj-lt"/>
                        </a:rPr>
                        <a:t>58X</a:t>
                      </a:r>
                      <a:endParaRPr lang="en-US" sz="1800" b="1" i="0" u="none" strike="noStrike" dirty="0">
                        <a:solidFill>
                          <a:srgbClr val="FFFFFF"/>
                        </a:solidFill>
                        <a:effectLst/>
                        <a:latin typeface="+mj-lt"/>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451966311"/>
                  </a:ext>
                </a:extLst>
              </a:tr>
              <a:tr h="602427">
                <a:tc gridSpan="4">
                  <a:txBody>
                    <a:bodyPr/>
                    <a:lstStyle/>
                    <a:p>
                      <a:pPr algn="l" fontAlgn="b"/>
                      <a:r>
                        <a:rPr lang="en-US" sz="1600" b="0" i="1" u="none" strike="noStrike" dirty="0" smtClean="0">
                          <a:solidFill>
                            <a:srgbClr val="000000"/>
                          </a:solidFill>
                          <a:effectLst/>
                          <a:latin typeface="+mj-lt"/>
                        </a:rPr>
                        <a:t>*Takes into account a</a:t>
                      </a:r>
                      <a:r>
                        <a:rPr lang="en-US" sz="1600" b="0" i="1" u="none" strike="noStrike" baseline="0" dirty="0" smtClean="0">
                          <a:solidFill>
                            <a:srgbClr val="000000"/>
                          </a:solidFill>
                          <a:effectLst/>
                          <a:latin typeface="+mj-lt"/>
                        </a:rPr>
                        <a:t> </a:t>
                      </a:r>
                      <a:r>
                        <a:rPr lang="en-US" sz="1600" b="0" i="1" u="none" strike="noStrike" dirty="0" smtClean="0">
                          <a:solidFill>
                            <a:srgbClr val="000000"/>
                          </a:solidFill>
                          <a:effectLst/>
                          <a:latin typeface="+mj-lt"/>
                        </a:rPr>
                        <a:t>second round of financing</a:t>
                      </a:r>
                      <a:r>
                        <a:rPr lang="en-US" sz="1600" b="0" i="1" u="none" strike="noStrike" baseline="0" dirty="0" smtClean="0">
                          <a:solidFill>
                            <a:srgbClr val="000000"/>
                          </a:solidFill>
                          <a:effectLst/>
                          <a:latin typeface="+mj-lt"/>
                        </a:rPr>
                        <a:t> with an anticipated investment of $3,000,000 at a $10,000,000 post-money valuation.</a:t>
                      </a:r>
                      <a:endParaRPr lang="en-US" sz="1600" b="0" i="1" u="none" strike="noStrike" dirty="0">
                        <a:solidFill>
                          <a:srgbClr val="000000"/>
                        </a:solidFill>
                        <a:effectLst/>
                        <a:latin typeface="+mj-lt"/>
                      </a:endParaRPr>
                    </a:p>
                  </a:txBody>
                  <a:tcPr marL="0" marR="0" marT="0" marB="0" anchor="b">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pPr algn="ctr" fontAlgn="ctr"/>
                      <a:endParaRPr lang="en-US" sz="1800" b="1" i="0" u="none" strike="noStrike" dirty="0">
                        <a:solidFill>
                          <a:srgbClr val="FFFFFF"/>
                        </a:solidFill>
                        <a:effectLst/>
                        <a:latin typeface="+mj-lt"/>
                      </a:endParaRPr>
                    </a:p>
                  </a:txBody>
                  <a:tcPr marL="0" marR="0" marT="0" marB="0" anchor="ctr">
                    <a:lnL w="12700" cap="flat" cmpd="sng" algn="ctr">
                      <a:no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tc hMerge="1">
                  <a:txBody>
                    <a:bodyPr/>
                    <a:lstStyle/>
                    <a:p>
                      <a:endParaRPr lang="en-US"/>
                    </a:p>
                  </a:txBody>
                  <a:tcPr/>
                </a:tc>
                <a:tc hMerge="1">
                  <a:txBody>
                    <a:bodyPr/>
                    <a:lstStyle/>
                    <a:p>
                      <a:pPr algn="ctr" fontAlgn="ctr"/>
                      <a:endParaRPr lang="en-US" sz="1800" b="1" i="0" u="none" strike="noStrike" dirty="0">
                        <a:solidFill>
                          <a:srgbClr val="FFFFFF"/>
                        </a:solidFill>
                        <a:effectLst/>
                        <a:latin typeface="+mj-lt"/>
                      </a:endParaRPr>
                    </a:p>
                  </a:txBody>
                  <a:tcPr marL="0" marR="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3206076637"/>
                  </a:ext>
                </a:extLst>
              </a:tr>
            </a:tbl>
          </a:graphicData>
        </a:graphic>
      </p:graphicFrame>
    </p:spTree>
    <p:extLst>
      <p:ext uri="{BB962C8B-B14F-4D97-AF65-F5344CB8AC3E}">
        <p14:creationId xmlns:p14="http://schemas.microsoft.com/office/powerpoint/2010/main" val="27479591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28661" y="1711121"/>
            <a:ext cx="5585889" cy="5057979"/>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p:txBody>
      </p:sp>
      <p:sp>
        <p:nvSpPr>
          <p:cNvPr id="15" name="Title 1"/>
          <p:cNvSpPr txBox="1">
            <a:spLocks/>
          </p:cNvSpPr>
          <p:nvPr/>
        </p:nvSpPr>
        <p:spPr>
          <a:xfrm>
            <a:off x="6426200" y="1711121"/>
            <a:ext cx="5585889" cy="5057979"/>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endParaRPr lang="en-US" dirty="0"/>
          </a:p>
        </p:txBody>
      </p:sp>
      <p:sp>
        <p:nvSpPr>
          <p:cNvPr id="6" name="Text Placeholder 5"/>
          <p:cNvSpPr>
            <a:spLocks noGrp="1"/>
          </p:cNvSpPr>
          <p:nvPr>
            <p:ph type="body" idx="1"/>
          </p:nvPr>
        </p:nvSpPr>
        <p:spPr>
          <a:xfrm>
            <a:off x="786481" y="1741250"/>
            <a:ext cx="4270248" cy="843350"/>
          </a:xfrm>
        </p:spPr>
        <p:txBody>
          <a:bodyPr>
            <a:noAutofit/>
          </a:bodyPr>
          <a:lstStyle/>
          <a:p>
            <a:r>
              <a:rPr lang="en-US" sz="2400" b="1" u="sng" dirty="0" smtClean="0"/>
              <a:t>$500,000</a:t>
            </a:r>
            <a:r>
              <a:rPr lang="en-US" sz="2400" b="1" dirty="0" smtClean="0"/>
              <a:t> </a:t>
            </a:r>
          </a:p>
          <a:p>
            <a:r>
              <a:rPr lang="en-US" sz="1800" b="1" dirty="0" smtClean="0"/>
              <a:t>Current Round</a:t>
            </a:r>
            <a:endParaRPr lang="en-US" sz="1800" b="1" u="sng" dirty="0"/>
          </a:p>
        </p:txBody>
      </p:sp>
      <p:sp>
        <p:nvSpPr>
          <p:cNvPr id="9" name="Text Placeholder 8"/>
          <p:cNvSpPr>
            <a:spLocks noGrp="1"/>
          </p:cNvSpPr>
          <p:nvPr>
            <p:ph type="body" sz="quarter" idx="13"/>
          </p:nvPr>
        </p:nvSpPr>
        <p:spPr>
          <a:xfrm>
            <a:off x="6426201" y="1755892"/>
            <a:ext cx="5585888" cy="814065"/>
          </a:xfrm>
        </p:spPr>
        <p:txBody>
          <a:bodyPr>
            <a:noAutofit/>
          </a:bodyPr>
          <a:lstStyle/>
          <a:p>
            <a:r>
              <a:rPr lang="en-US" sz="2400" b="1" u="sng" dirty="0" smtClean="0"/>
              <a:t>$3,000,000 </a:t>
            </a:r>
          </a:p>
          <a:p>
            <a:r>
              <a:rPr lang="en-US" sz="1800" b="1" dirty="0" smtClean="0"/>
              <a:t>Next round</a:t>
            </a:r>
            <a:endParaRPr lang="en-US" sz="1800" b="1" dirty="0"/>
          </a:p>
        </p:txBody>
      </p:sp>
      <p:sp>
        <p:nvSpPr>
          <p:cNvPr id="5" name="Title 4"/>
          <p:cNvSpPr>
            <a:spLocks noGrp="1"/>
          </p:cNvSpPr>
          <p:nvPr>
            <p:ph type="title"/>
          </p:nvPr>
        </p:nvSpPr>
        <p:spPr>
          <a:xfrm>
            <a:off x="2210115" y="355092"/>
            <a:ext cx="7729728" cy="1188720"/>
          </a:xfrm>
        </p:spPr>
        <p:txBody>
          <a:bodyPr/>
          <a:lstStyle/>
          <a:p>
            <a:r>
              <a:rPr lang="en-US" dirty="0" smtClean="0"/>
              <a:t>Use of funds</a:t>
            </a:r>
            <a:endParaRPr lang="en-US" dirty="0"/>
          </a:p>
        </p:txBody>
      </p:sp>
      <p:sp>
        <p:nvSpPr>
          <p:cNvPr id="2" name="TextBox 1"/>
          <p:cNvSpPr txBox="1"/>
          <p:nvPr/>
        </p:nvSpPr>
        <p:spPr>
          <a:xfrm>
            <a:off x="128660" y="2614729"/>
            <a:ext cx="5585890" cy="923330"/>
          </a:xfrm>
          <a:prstGeom prst="rect">
            <a:avLst/>
          </a:prstGeom>
          <a:noFill/>
        </p:spPr>
        <p:txBody>
          <a:bodyPr wrap="square" rtlCol="0">
            <a:spAutoFit/>
          </a:bodyPr>
          <a:lstStyle/>
          <a:p>
            <a:r>
              <a:rPr lang="en-US" dirty="0" smtClean="0"/>
              <a:t>Primary purpose is to bring on technical staff to complete back-end preparation to launch into international markets (Spanish or Chinese)</a:t>
            </a:r>
            <a:endParaRPr lang="en-US" dirty="0"/>
          </a:p>
        </p:txBody>
      </p:sp>
      <p:graphicFrame>
        <p:nvGraphicFramePr>
          <p:cNvPr id="14" name="Chart 13"/>
          <p:cNvGraphicFramePr/>
          <p:nvPr>
            <p:extLst>
              <p:ext uri="{D42A27DB-BD31-4B8C-83A1-F6EECF244321}">
                <p14:modId xmlns:p14="http://schemas.microsoft.com/office/powerpoint/2010/main" val="4211999850"/>
              </p:ext>
            </p:extLst>
          </p:nvPr>
        </p:nvGraphicFramePr>
        <p:xfrm>
          <a:off x="128660" y="2992219"/>
          <a:ext cx="5585890" cy="39990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a:graphicFrameLocks/>
          </p:cNvGraphicFramePr>
          <p:nvPr>
            <p:extLst>
              <p:ext uri="{D42A27DB-BD31-4B8C-83A1-F6EECF244321}">
                <p14:modId xmlns:p14="http://schemas.microsoft.com/office/powerpoint/2010/main" val="1520354389"/>
              </p:ext>
            </p:extLst>
          </p:nvPr>
        </p:nvGraphicFramePr>
        <p:xfrm>
          <a:off x="6426199" y="3076394"/>
          <a:ext cx="5585889" cy="3597637"/>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6426199" y="2558279"/>
            <a:ext cx="5585890" cy="923330"/>
          </a:xfrm>
          <a:prstGeom prst="rect">
            <a:avLst/>
          </a:prstGeom>
          <a:noFill/>
        </p:spPr>
        <p:txBody>
          <a:bodyPr wrap="square" rtlCol="0">
            <a:spAutoFit/>
          </a:bodyPr>
          <a:lstStyle/>
          <a:p>
            <a:r>
              <a:rPr lang="en-US" dirty="0" smtClean="0"/>
              <a:t>Primary purpose is to bring on more technical &amp; support staff and to aggressively ramp-up marketing &amp; advertising efforts domestically and abroad. </a:t>
            </a:r>
            <a:endParaRPr lang="en-US" dirty="0"/>
          </a:p>
        </p:txBody>
      </p:sp>
    </p:spTree>
    <p:extLst>
      <p:ext uri="{BB962C8B-B14F-4D97-AF65-F5344CB8AC3E}">
        <p14:creationId xmlns:p14="http://schemas.microsoft.com/office/powerpoint/2010/main" val="9459336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The Payments app</a:t>
            </a:r>
            <a:r>
              <a:rPr lang="en-US" sz="3600" baseline="30000" dirty="0" smtClean="0"/>
              <a:t>™</a:t>
            </a:r>
            <a:endParaRPr lang="en-US" sz="2000" baseline="30000" dirty="0"/>
          </a:p>
        </p:txBody>
      </p:sp>
      <p:sp>
        <p:nvSpPr>
          <p:cNvPr id="6" name="Subtitle 5"/>
          <p:cNvSpPr>
            <a:spLocks noGrp="1"/>
          </p:cNvSpPr>
          <p:nvPr>
            <p:ph type="subTitle" idx="1"/>
          </p:nvPr>
        </p:nvSpPr>
        <p:spPr>
          <a:xfrm>
            <a:off x="2695194" y="4352544"/>
            <a:ext cx="6801612" cy="1936496"/>
          </a:xfrm>
        </p:spPr>
        <p:txBody>
          <a:bodyPr>
            <a:noAutofit/>
          </a:bodyPr>
          <a:lstStyle/>
          <a:p>
            <a:r>
              <a:rPr lang="en-US" sz="2400" dirty="0" smtClean="0"/>
              <a:t>Shea Writer</a:t>
            </a:r>
          </a:p>
          <a:p>
            <a:r>
              <a:rPr lang="en-US" sz="2400" dirty="0" smtClean="0"/>
              <a:t>Founder CEO</a:t>
            </a:r>
          </a:p>
          <a:p>
            <a:r>
              <a:rPr lang="en-US" sz="2400" i="1" dirty="0" smtClean="0"/>
              <a:t>email: </a:t>
            </a:r>
            <a:r>
              <a:rPr lang="en-US" sz="2400" dirty="0" smtClean="0"/>
              <a:t>shea.writer@payyap.network</a:t>
            </a:r>
          </a:p>
          <a:p>
            <a:r>
              <a:rPr lang="en-US" sz="2400" i="1" dirty="0" smtClean="0"/>
              <a:t>phone: </a:t>
            </a:r>
            <a:r>
              <a:rPr lang="en-US" sz="2400" dirty="0" smtClean="0"/>
              <a:t>917.310.0864</a:t>
            </a:r>
            <a:endParaRPr lang="en-US" sz="24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625" y="419039"/>
            <a:ext cx="7524750" cy="1647825"/>
          </a:xfrm>
          <a:prstGeom prst="rect">
            <a:avLst/>
          </a:prstGeom>
        </p:spPr>
      </p:pic>
    </p:spTree>
    <p:extLst>
      <p:ext uri="{BB962C8B-B14F-4D97-AF65-F5344CB8AC3E}">
        <p14:creationId xmlns:p14="http://schemas.microsoft.com/office/powerpoint/2010/main" val="744220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6" y="188481"/>
            <a:ext cx="7729728" cy="1188720"/>
          </a:xfrm>
        </p:spPr>
        <p:txBody>
          <a:bodyPr/>
          <a:lstStyle/>
          <a:p>
            <a:r>
              <a:rPr lang="en-US" dirty="0" smtClean="0"/>
              <a:t>Business opportunity</a:t>
            </a:r>
            <a:endParaRPr lang="en-US" dirty="0"/>
          </a:p>
        </p:txBody>
      </p:sp>
      <p:sp>
        <p:nvSpPr>
          <p:cNvPr id="3" name="Content Placeholder 2"/>
          <p:cNvSpPr>
            <a:spLocks noGrp="1"/>
          </p:cNvSpPr>
          <p:nvPr>
            <p:ph idx="1"/>
          </p:nvPr>
        </p:nvSpPr>
        <p:spPr>
          <a:xfrm>
            <a:off x="1499198" y="1661764"/>
            <a:ext cx="9189196" cy="4865464"/>
          </a:xfrm>
        </p:spPr>
        <p:txBody>
          <a:bodyPr>
            <a:noAutofit/>
          </a:bodyPr>
          <a:lstStyle/>
          <a:p>
            <a:r>
              <a:rPr lang="en-US" sz="2500" dirty="0" smtClean="0"/>
              <a:t>Mobile devices are increasingly used for payment processing, but current solutions still require the use of additional hardware before taking payments.</a:t>
            </a:r>
          </a:p>
          <a:p>
            <a:endParaRPr lang="en-US" sz="2500" dirty="0"/>
          </a:p>
          <a:p>
            <a:r>
              <a:rPr lang="en-US" sz="2500" dirty="0" smtClean="0"/>
              <a:t>PAYYAP has created a revolutionary payment “App” that </a:t>
            </a:r>
            <a:r>
              <a:rPr lang="en-US" sz="2500" dirty="0"/>
              <a:t>offers </a:t>
            </a:r>
            <a:r>
              <a:rPr lang="en-US" sz="2500" u="sng" dirty="0" smtClean="0"/>
              <a:t>faster, safer payments</a:t>
            </a:r>
            <a:r>
              <a:rPr lang="en-US" sz="2500" dirty="0" smtClean="0"/>
              <a:t> -- without the use of Squares</a:t>
            </a:r>
            <a:r>
              <a:rPr lang="en-US" sz="2500" dirty="0"/>
              <a:t>, </a:t>
            </a:r>
            <a:r>
              <a:rPr lang="en-US" sz="2500" dirty="0" smtClean="0"/>
              <a:t>dongles, or </a:t>
            </a:r>
            <a:r>
              <a:rPr lang="en-US" sz="2500" dirty="0"/>
              <a:t>hardware plugins of any kind.</a:t>
            </a:r>
            <a:endParaRPr lang="en-US" sz="2500" dirty="0" smtClean="0"/>
          </a:p>
          <a:p>
            <a:endParaRPr lang="en-US" sz="2500" dirty="0"/>
          </a:p>
          <a:p>
            <a:r>
              <a:rPr lang="en-US" sz="2500" dirty="0" smtClean="0"/>
              <a:t>PAYYAP is first to market with </a:t>
            </a:r>
            <a:r>
              <a:rPr lang="en-US" sz="2500" dirty="0"/>
              <a:t>this </a:t>
            </a:r>
            <a:r>
              <a:rPr lang="en-US" sz="2500" dirty="0" smtClean="0"/>
              <a:t>merchant-initiated, automated-voice driven payment channel </a:t>
            </a:r>
            <a:r>
              <a:rPr lang="mr-IN" sz="2500" dirty="0" smtClean="0"/>
              <a:t>–</a:t>
            </a:r>
            <a:r>
              <a:rPr lang="en-US" sz="2500" dirty="0" smtClean="0"/>
              <a:t> “the 6</a:t>
            </a:r>
            <a:r>
              <a:rPr lang="en-US" sz="2500" baseline="30000" dirty="0" smtClean="0"/>
              <a:t>Th</a:t>
            </a:r>
            <a:r>
              <a:rPr lang="en-US" sz="2500" dirty="0" smtClean="0"/>
              <a:t> payment channel”.</a:t>
            </a:r>
            <a:endParaRPr lang="en-US" sz="2500" dirty="0"/>
          </a:p>
        </p:txBody>
      </p:sp>
    </p:spTree>
    <p:extLst>
      <p:ext uri="{BB962C8B-B14F-4D97-AF65-F5344CB8AC3E}">
        <p14:creationId xmlns:p14="http://schemas.microsoft.com/office/powerpoint/2010/main" val="215615139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35" y="197776"/>
            <a:ext cx="7729728" cy="1188720"/>
          </a:xfrm>
        </p:spPr>
        <p:txBody>
          <a:bodyPr/>
          <a:lstStyle/>
          <a:p>
            <a:r>
              <a:rPr lang="en-US" dirty="0" smtClean="0"/>
              <a:t>How it works</a:t>
            </a:r>
            <a:br>
              <a:rPr lang="en-US" dirty="0" smtClean="0"/>
            </a:br>
            <a:r>
              <a:rPr lang="en-US" sz="2400" i="1" dirty="0" smtClean="0"/>
              <a:t>(video example)</a:t>
            </a:r>
            <a:endParaRPr lang="en-US" i="1" dirty="0"/>
          </a:p>
        </p:txBody>
      </p:sp>
      <p:pic>
        <p:nvPicPr>
          <p:cNvPr id="5" name="Sequence 02_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1135" y="1498894"/>
            <a:ext cx="7729728" cy="5153152"/>
          </a:xfrm>
          <a:prstGeom prst="rect">
            <a:avLst/>
          </a:prstGeom>
        </p:spPr>
      </p:pic>
    </p:spTree>
    <p:extLst>
      <p:ext uri="{BB962C8B-B14F-4D97-AF65-F5344CB8AC3E}">
        <p14:creationId xmlns:p14="http://schemas.microsoft.com/office/powerpoint/2010/main" val="10111672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498" y="682434"/>
            <a:ext cx="7729728" cy="1188720"/>
          </a:xfrm>
        </p:spPr>
        <p:txBody>
          <a:bodyPr/>
          <a:lstStyle/>
          <a:p>
            <a:r>
              <a:rPr lang="en-US" dirty="0"/>
              <a:t>bank card </a:t>
            </a:r>
            <a:br>
              <a:rPr lang="en-US" dirty="0"/>
            </a:br>
            <a:r>
              <a:rPr lang="en-US" dirty="0" smtClean="0"/>
              <a:t>INDUSTRY TIMELINE</a:t>
            </a:r>
            <a:endParaRPr lang="en-US" dirty="0"/>
          </a:p>
        </p:txBody>
      </p:sp>
      <p:sp>
        <p:nvSpPr>
          <p:cNvPr id="3" name="TextBox 2"/>
          <p:cNvSpPr txBox="1"/>
          <p:nvPr/>
        </p:nvSpPr>
        <p:spPr>
          <a:xfrm>
            <a:off x="446182" y="3407878"/>
            <a:ext cx="2481662" cy="2862322"/>
          </a:xfrm>
          <a:prstGeom prst="rect">
            <a:avLst/>
          </a:prstGeom>
          <a:noFill/>
        </p:spPr>
        <p:txBody>
          <a:bodyPr wrap="square" rtlCol="0">
            <a:spAutoFit/>
          </a:bodyPr>
          <a:lstStyle/>
          <a:p>
            <a:r>
              <a:rPr lang="en-US" sz="2000" b="1" dirty="0"/>
              <a:t>Diner’s Club</a:t>
            </a:r>
            <a:r>
              <a:rPr lang="en-US" sz="2000" dirty="0"/>
              <a:t> revolutionizes consumer payments - first to make consumer credit easy by launching a “travel charge card</a:t>
            </a:r>
            <a:r>
              <a:rPr lang="en-US" sz="2000" dirty="0" smtClean="0"/>
              <a:t>” for card-present, face-</a:t>
            </a:r>
            <a:r>
              <a:rPr lang="en-US" sz="2000" dirty="0"/>
              <a:t>2</a:t>
            </a:r>
            <a:r>
              <a:rPr lang="en-US" sz="2000" dirty="0" smtClean="0"/>
              <a:t>-face </a:t>
            </a:r>
            <a:r>
              <a:rPr lang="en-US" sz="2000" b="1" u="sng" dirty="0" smtClean="0"/>
              <a:t>credit charges</a:t>
            </a:r>
            <a:r>
              <a:rPr lang="en-US" sz="2000" dirty="0" smtClean="0"/>
              <a:t>. </a:t>
            </a:r>
            <a:endParaRPr lang="en-US" sz="2000" dirty="0"/>
          </a:p>
        </p:txBody>
      </p:sp>
      <p:sp>
        <p:nvSpPr>
          <p:cNvPr id="4" name="TextBox 3"/>
          <p:cNvSpPr txBox="1"/>
          <p:nvPr/>
        </p:nvSpPr>
        <p:spPr>
          <a:xfrm>
            <a:off x="3127685" y="3397872"/>
            <a:ext cx="2410526" cy="2554545"/>
          </a:xfrm>
          <a:prstGeom prst="rect">
            <a:avLst/>
          </a:prstGeom>
          <a:noFill/>
        </p:spPr>
        <p:txBody>
          <a:bodyPr wrap="square" rtlCol="0">
            <a:spAutoFit/>
          </a:bodyPr>
          <a:lstStyle/>
          <a:p>
            <a:r>
              <a:rPr lang="en-US" sz="2000" b="1" dirty="0"/>
              <a:t>PayPal</a:t>
            </a:r>
            <a:r>
              <a:rPr lang="en-US" sz="2000" dirty="0"/>
              <a:t> revolutionizes consumer payments - first to </a:t>
            </a:r>
            <a:r>
              <a:rPr lang="en-US" sz="2000" dirty="0" smtClean="0"/>
              <a:t>make remote, card-not-present </a:t>
            </a:r>
            <a:r>
              <a:rPr lang="en-US" sz="2000" b="1" u="sng" dirty="0" smtClean="0"/>
              <a:t>web</a:t>
            </a:r>
            <a:r>
              <a:rPr lang="en-US" sz="2000" b="1" u="sng" dirty="0"/>
              <a:t> </a:t>
            </a:r>
            <a:r>
              <a:rPr lang="en-US" sz="2000" b="1" u="sng" dirty="0" smtClean="0"/>
              <a:t>commerce</a:t>
            </a:r>
            <a:r>
              <a:rPr lang="en-US" sz="2000" u="sng" dirty="0" smtClean="0"/>
              <a:t> </a:t>
            </a:r>
            <a:r>
              <a:rPr lang="en-US" sz="2000" dirty="0" smtClean="0"/>
              <a:t>easy and available to the masses.</a:t>
            </a:r>
            <a:endParaRPr lang="en-US" sz="2000" dirty="0"/>
          </a:p>
        </p:txBody>
      </p:sp>
      <p:sp>
        <p:nvSpPr>
          <p:cNvPr id="5" name="TextBox 4"/>
          <p:cNvSpPr txBox="1"/>
          <p:nvPr/>
        </p:nvSpPr>
        <p:spPr>
          <a:xfrm>
            <a:off x="6049701" y="3404843"/>
            <a:ext cx="2416353" cy="2862322"/>
          </a:xfrm>
          <a:prstGeom prst="rect">
            <a:avLst/>
          </a:prstGeom>
          <a:noFill/>
        </p:spPr>
        <p:txBody>
          <a:bodyPr wrap="square" rtlCol="0">
            <a:spAutoFit/>
          </a:bodyPr>
          <a:lstStyle/>
          <a:p>
            <a:r>
              <a:rPr lang="en-US" sz="2000" b="1" dirty="0" smtClean="0"/>
              <a:t>Square</a:t>
            </a:r>
            <a:r>
              <a:rPr lang="en-US" sz="2000" dirty="0" smtClean="0"/>
              <a:t> </a:t>
            </a:r>
            <a:r>
              <a:rPr lang="en-US" sz="2000" dirty="0"/>
              <a:t>revolutionizes consumer payments </a:t>
            </a:r>
            <a:r>
              <a:rPr lang="en-US" sz="2000" dirty="0" smtClean="0"/>
              <a:t>- </a:t>
            </a:r>
            <a:r>
              <a:rPr lang="en-US" sz="2000" dirty="0"/>
              <a:t>first to </a:t>
            </a:r>
            <a:r>
              <a:rPr lang="en-US" sz="2000" dirty="0" smtClean="0"/>
              <a:t>make card present, face-</a:t>
            </a:r>
            <a:r>
              <a:rPr lang="en-US" sz="2000" dirty="0"/>
              <a:t>2</a:t>
            </a:r>
            <a:r>
              <a:rPr lang="en-US" sz="2000" dirty="0" smtClean="0"/>
              <a:t>-face </a:t>
            </a:r>
            <a:r>
              <a:rPr lang="en-US" sz="2000" dirty="0"/>
              <a:t>transactions easy and available to the masses -- with </a:t>
            </a:r>
            <a:r>
              <a:rPr lang="en-US" sz="2000" b="1" u="sng" dirty="0"/>
              <a:t>mobile hardware</a:t>
            </a:r>
            <a:r>
              <a:rPr lang="en-US" sz="2000" dirty="0"/>
              <a:t>.</a:t>
            </a:r>
          </a:p>
        </p:txBody>
      </p:sp>
      <p:sp>
        <p:nvSpPr>
          <p:cNvPr id="6" name="TextBox 5"/>
          <p:cNvSpPr txBox="1"/>
          <p:nvPr/>
        </p:nvSpPr>
        <p:spPr>
          <a:xfrm>
            <a:off x="8906996" y="3404843"/>
            <a:ext cx="2433989" cy="2862322"/>
          </a:xfrm>
          <a:prstGeom prst="rect">
            <a:avLst/>
          </a:prstGeom>
          <a:noFill/>
        </p:spPr>
        <p:txBody>
          <a:bodyPr wrap="square" rtlCol="0">
            <a:spAutoFit/>
          </a:bodyPr>
          <a:lstStyle/>
          <a:p>
            <a:r>
              <a:rPr lang="en-US" sz="2000" b="1" dirty="0"/>
              <a:t>PAYYAP</a:t>
            </a:r>
            <a:r>
              <a:rPr lang="en-US" sz="2000" dirty="0"/>
              <a:t> </a:t>
            </a:r>
            <a:r>
              <a:rPr lang="en-US" sz="2000" dirty="0" smtClean="0"/>
              <a:t>revolutionizes </a:t>
            </a:r>
            <a:r>
              <a:rPr lang="en-US" sz="2000" dirty="0"/>
              <a:t>consumer payments </a:t>
            </a:r>
            <a:r>
              <a:rPr lang="mr-IN" sz="2000" dirty="0" smtClean="0"/>
              <a:t>–</a:t>
            </a:r>
            <a:r>
              <a:rPr lang="en-US" sz="2000" dirty="0" smtClean="0"/>
              <a:t> </a:t>
            </a:r>
            <a:r>
              <a:rPr lang="en-US" sz="2000" dirty="0"/>
              <a:t>first </a:t>
            </a:r>
            <a:r>
              <a:rPr lang="en-US" sz="2000" dirty="0" smtClean="0"/>
              <a:t>with face-to-face </a:t>
            </a:r>
            <a:r>
              <a:rPr lang="en-US" sz="2000" u="sng" dirty="0" smtClean="0"/>
              <a:t>and</a:t>
            </a:r>
            <a:r>
              <a:rPr lang="en-US" sz="2000" dirty="0" smtClean="0"/>
              <a:t> remote payments</a:t>
            </a:r>
            <a:r>
              <a:rPr lang="en-US" sz="2000" b="1" u="sng" dirty="0" smtClean="0"/>
              <a:t> </a:t>
            </a:r>
            <a:r>
              <a:rPr lang="en-US" sz="2000" dirty="0" smtClean="0"/>
              <a:t>via</a:t>
            </a:r>
            <a:r>
              <a:rPr lang="en-US" sz="2000" b="1" dirty="0"/>
              <a:t> </a:t>
            </a:r>
            <a:r>
              <a:rPr lang="en-US" sz="2000" b="1" dirty="0" smtClean="0"/>
              <a:t>mobile APP</a:t>
            </a:r>
            <a:r>
              <a:rPr lang="en-US" sz="2000" dirty="0" smtClean="0"/>
              <a:t> --  </a:t>
            </a:r>
            <a:r>
              <a:rPr lang="en-US" sz="2000" u="sng" dirty="0" smtClean="0"/>
              <a:t>zero hardware</a:t>
            </a:r>
            <a:r>
              <a:rPr lang="en-US" sz="2000" dirty="0" smtClean="0"/>
              <a:t>, “6th Channel” technology &amp; services.</a:t>
            </a:r>
            <a:endParaRPr lang="en-US" sz="2000" dirty="0"/>
          </a:p>
        </p:txBody>
      </p:sp>
      <p:graphicFrame>
        <p:nvGraphicFramePr>
          <p:cNvPr id="8" name="Diagram 7"/>
          <p:cNvGraphicFramePr/>
          <p:nvPr>
            <p:extLst>
              <p:ext uri="{D42A27DB-BD31-4B8C-83A1-F6EECF244321}">
                <p14:modId xmlns:p14="http://schemas.microsoft.com/office/powerpoint/2010/main" val="2344838833"/>
              </p:ext>
            </p:extLst>
          </p:nvPr>
        </p:nvGraphicFramePr>
        <p:xfrm>
          <a:off x="423302" y="1844957"/>
          <a:ext cx="11317687" cy="1577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6807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563" y="629509"/>
            <a:ext cx="7729728" cy="1188720"/>
          </a:xfrm>
        </p:spPr>
        <p:txBody>
          <a:bodyPr/>
          <a:lstStyle/>
          <a:p>
            <a:r>
              <a:rPr lang="en-US" dirty="0" smtClean="0"/>
              <a:t>Bank card</a:t>
            </a:r>
            <a:br>
              <a:rPr lang="en-US" dirty="0" smtClean="0"/>
            </a:br>
            <a:r>
              <a:rPr lang="en-US" dirty="0" smtClean="0"/>
              <a:t>INDUSTRY niche</a:t>
            </a:r>
            <a:endParaRPr lang="en-US" dirty="0"/>
          </a:p>
        </p:txBody>
      </p:sp>
      <p:sp>
        <p:nvSpPr>
          <p:cNvPr id="3" name="TextBox 2"/>
          <p:cNvSpPr txBox="1"/>
          <p:nvPr/>
        </p:nvSpPr>
        <p:spPr>
          <a:xfrm>
            <a:off x="123463" y="2346274"/>
            <a:ext cx="8166216" cy="3760004"/>
          </a:xfrm>
          <a:prstGeom prst="rect">
            <a:avLst/>
          </a:prstGeom>
          <a:noFill/>
        </p:spPr>
        <p:txBody>
          <a:bodyPr wrap="square" rtlCol="0">
            <a:spAutoFit/>
          </a:bodyPr>
          <a:lstStyle/>
          <a:p>
            <a:pPr>
              <a:lnSpc>
                <a:spcPct val="150000"/>
              </a:lnSpc>
            </a:pPr>
            <a:r>
              <a:rPr lang="en-US" sz="2000" dirty="0" smtClean="0"/>
              <a:t>Channel #1 : Face-to-face transactions via </a:t>
            </a:r>
            <a:r>
              <a:rPr lang="en-US" sz="2000" u="sng" dirty="0" smtClean="0"/>
              <a:t>SWIPE &amp; SIGNATURE</a:t>
            </a:r>
          </a:p>
          <a:p>
            <a:pPr>
              <a:lnSpc>
                <a:spcPct val="150000"/>
              </a:lnSpc>
            </a:pPr>
            <a:r>
              <a:rPr lang="en-US" sz="2000" dirty="0"/>
              <a:t>Channel </a:t>
            </a:r>
            <a:r>
              <a:rPr lang="en-US" sz="2000" dirty="0" smtClean="0"/>
              <a:t>#2 : Remote transactions via </a:t>
            </a:r>
            <a:r>
              <a:rPr lang="en-US" sz="2000" u="sng" dirty="0" smtClean="0"/>
              <a:t>WEB</a:t>
            </a:r>
          </a:p>
          <a:p>
            <a:pPr>
              <a:lnSpc>
                <a:spcPct val="150000"/>
              </a:lnSpc>
            </a:pPr>
            <a:r>
              <a:rPr lang="en-US" sz="2000" dirty="0" smtClean="0"/>
              <a:t>Channel #3 : Remote transactions via </a:t>
            </a:r>
            <a:r>
              <a:rPr lang="en-US" sz="2000" u="sng" dirty="0" smtClean="0"/>
              <a:t>EMAIL</a:t>
            </a:r>
          </a:p>
          <a:p>
            <a:pPr>
              <a:lnSpc>
                <a:spcPct val="150000"/>
              </a:lnSpc>
            </a:pPr>
            <a:r>
              <a:rPr lang="en-US" sz="2000" dirty="0" smtClean="0"/>
              <a:t>Channel #4 : Remote transactions via </a:t>
            </a:r>
            <a:r>
              <a:rPr lang="en-US" sz="2000" u="sng" dirty="0" smtClean="0"/>
              <a:t>TELEPHONE</a:t>
            </a:r>
          </a:p>
          <a:p>
            <a:pPr>
              <a:lnSpc>
                <a:spcPct val="150000"/>
              </a:lnSpc>
            </a:pPr>
            <a:r>
              <a:rPr lang="en-US" sz="2000" dirty="0"/>
              <a:t>Channel </a:t>
            </a:r>
            <a:r>
              <a:rPr lang="en-US" sz="2000" dirty="0" smtClean="0"/>
              <a:t>#5 : </a:t>
            </a:r>
            <a:r>
              <a:rPr lang="en-US" sz="2000" dirty="0"/>
              <a:t>Remote transactions via </a:t>
            </a:r>
            <a:r>
              <a:rPr lang="en-US" sz="2000" u="sng" dirty="0" smtClean="0"/>
              <a:t>SMS</a:t>
            </a:r>
          </a:p>
          <a:p>
            <a:pPr>
              <a:lnSpc>
                <a:spcPct val="150000"/>
              </a:lnSpc>
            </a:pPr>
            <a:r>
              <a:rPr lang="en-US" sz="2000" b="1" dirty="0"/>
              <a:t>Channel </a:t>
            </a:r>
            <a:r>
              <a:rPr lang="en-US" sz="2000" b="1" dirty="0" smtClean="0"/>
              <a:t>#6 : Remote (&amp; </a:t>
            </a:r>
            <a:r>
              <a:rPr lang="en-US" sz="2000" b="1" dirty="0"/>
              <a:t>F</a:t>
            </a:r>
            <a:r>
              <a:rPr lang="en-US" sz="2000" b="1" dirty="0" smtClean="0"/>
              <a:t>ace-to-Face) transactions via “</a:t>
            </a:r>
            <a:r>
              <a:rPr lang="en-US" sz="2000" b="1" u="sng" dirty="0" smtClean="0"/>
              <a:t>APP</a:t>
            </a:r>
            <a:r>
              <a:rPr lang="en-US" sz="2000" b="1" dirty="0" smtClean="0"/>
              <a:t>”</a:t>
            </a:r>
          </a:p>
          <a:p>
            <a:pPr marL="342900" indent="-342900">
              <a:lnSpc>
                <a:spcPct val="150000"/>
              </a:lnSpc>
              <a:buFont typeface="Arial"/>
              <a:buChar char="•"/>
            </a:pPr>
            <a:r>
              <a:rPr lang="en-US" sz="2000" dirty="0" smtClean="0">
                <a:sym typeface="Wingdings"/>
              </a:rPr>
              <a:t>PAYYAP is first </a:t>
            </a:r>
            <a:r>
              <a:rPr lang="en-US" sz="2000" dirty="0">
                <a:sym typeface="Wingdings"/>
              </a:rPr>
              <a:t>to </a:t>
            </a:r>
            <a:r>
              <a:rPr lang="en-US" sz="2000" dirty="0" smtClean="0">
                <a:sym typeface="Wingdings"/>
              </a:rPr>
              <a:t>market </a:t>
            </a:r>
            <a:r>
              <a:rPr lang="en-US" sz="2000" dirty="0">
                <a:sym typeface="Wingdings"/>
              </a:rPr>
              <a:t>w</a:t>
            </a:r>
            <a:r>
              <a:rPr lang="en-US" sz="2000" dirty="0" smtClean="0">
                <a:sym typeface="Wingdings"/>
              </a:rPr>
              <a:t>/ </a:t>
            </a:r>
            <a:r>
              <a:rPr lang="en-US" sz="2000" u="sng" dirty="0" smtClean="0">
                <a:sym typeface="Wingdings"/>
              </a:rPr>
              <a:t>zero-hardware</a:t>
            </a:r>
            <a:r>
              <a:rPr lang="en-US" sz="2000" dirty="0">
                <a:sym typeface="Wingdings"/>
              </a:rPr>
              <a:t> </a:t>
            </a:r>
            <a:r>
              <a:rPr lang="en-US" sz="2000" dirty="0" smtClean="0">
                <a:sym typeface="Wingdings"/>
              </a:rPr>
              <a:t>(“pure App”), 6</a:t>
            </a:r>
            <a:r>
              <a:rPr lang="en-US" sz="2000" baseline="30000" dirty="0" smtClean="0">
                <a:sym typeface="Wingdings"/>
              </a:rPr>
              <a:t>th</a:t>
            </a:r>
            <a:r>
              <a:rPr lang="en-US" sz="2000" dirty="0" smtClean="0">
                <a:sym typeface="Wingdings"/>
              </a:rPr>
              <a:t> </a:t>
            </a:r>
            <a:r>
              <a:rPr lang="en-US" sz="2000" dirty="0">
                <a:sym typeface="Wingdings"/>
              </a:rPr>
              <a:t>Channel </a:t>
            </a:r>
            <a:r>
              <a:rPr lang="en-US" sz="2000" dirty="0" smtClean="0">
                <a:sym typeface="Wingdings"/>
              </a:rPr>
              <a:t>Technology &amp; Merchant Services</a:t>
            </a:r>
            <a:endParaRPr lang="en-US" sz="2000" dirty="0"/>
          </a:p>
        </p:txBody>
      </p:sp>
      <p:pic>
        <p:nvPicPr>
          <p:cNvPr id="4" name="Picture 3"/>
          <p:cNvPicPr>
            <a:picLocks noChangeAspect="1"/>
          </p:cNvPicPr>
          <p:nvPr/>
        </p:nvPicPr>
        <p:blipFill>
          <a:blip r:embed="rId2"/>
          <a:stretch>
            <a:fillRect/>
          </a:stretch>
        </p:blipFill>
        <p:spPr>
          <a:xfrm>
            <a:off x="8342593" y="2"/>
            <a:ext cx="3875265" cy="6889359"/>
          </a:xfrm>
          <a:prstGeom prst="rect">
            <a:avLst/>
          </a:prstGeom>
        </p:spPr>
      </p:pic>
    </p:spTree>
    <p:extLst>
      <p:ext uri="{BB962C8B-B14F-4D97-AF65-F5344CB8AC3E}">
        <p14:creationId xmlns:p14="http://schemas.microsoft.com/office/powerpoint/2010/main" val="1541199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Phone_Screen_Shots_white_complete.0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sp>
        <p:nvSpPr>
          <p:cNvPr id="4" name="Title 3"/>
          <p:cNvSpPr>
            <a:spLocks noGrp="1"/>
          </p:cNvSpPr>
          <p:nvPr>
            <p:ph type="title"/>
          </p:nvPr>
        </p:nvSpPr>
        <p:spPr>
          <a:xfrm>
            <a:off x="275506" y="170269"/>
            <a:ext cx="6279445" cy="1188720"/>
          </a:xfrm>
        </p:spPr>
        <p:txBody>
          <a:bodyPr>
            <a:noAutofit/>
          </a:bodyPr>
          <a:lstStyle/>
          <a:p>
            <a:pPr>
              <a:spcAft>
                <a:spcPts val="1200"/>
              </a:spcAft>
            </a:pPr>
            <a:r>
              <a:rPr lang="en-US" dirty="0" smtClean="0"/>
              <a:t>How it works</a:t>
            </a:r>
            <a:br>
              <a:rPr lang="en-US" dirty="0" smtClean="0"/>
            </a:br>
            <a:r>
              <a:rPr lang="en-US" sz="1600" dirty="0" smtClean="0"/>
              <a:t/>
            </a:r>
            <a:br>
              <a:rPr lang="en-US" sz="1600" dirty="0" smtClean="0"/>
            </a:br>
            <a:r>
              <a:rPr lang="en-US" sz="1800" b="1" i="1" dirty="0" smtClean="0"/>
              <a:t>Scenario: </a:t>
            </a:r>
            <a:r>
              <a:rPr lang="en-US" sz="1800" i="1" dirty="0"/>
              <a:t>Contractor completes work </a:t>
            </a:r>
            <a:r>
              <a:rPr lang="en-US" sz="1800" i="1" dirty="0" smtClean="0"/>
              <a:t/>
            </a:r>
            <a:br>
              <a:rPr lang="en-US" sz="1800" i="1" dirty="0" smtClean="0"/>
            </a:br>
            <a:r>
              <a:rPr lang="mr-IN" sz="1800" i="1" dirty="0" smtClean="0"/>
              <a:t>…</a:t>
            </a:r>
            <a:r>
              <a:rPr lang="en-US" sz="1800" i="1" dirty="0" smtClean="0"/>
              <a:t>and </a:t>
            </a:r>
            <a:r>
              <a:rPr lang="en-US" sz="1800" i="1" dirty="0"/>
              <a:t>wants to get </a:t>
            </a:r>
            <a:r>
              <a:rPr lang="en-US" sz="1800" i="1" dirty="0" smtClean="0"/>
              <a:t>paid</a:t>
            </a:r>
            <a:endParaRPr lang="en-US" sz="1800" i="1" dirty="0"/>
          </a:p>
        </p:txBody>
      </p:sp>
      <p:sp>
        <p:nvSpPr>
          <p:cNvPr id="38" name="Shape 170"/>
          <p:cNvSpPr/>
          <p:nvPr/>
        </p:nvSpPr>
        <p:spPr>
          <a:xfrm>
            <a:off x="11643360" y="0"/>
            <a:ext cx="548640" cy="548640"/>
          </a:xfrm>
          <a:prstGeom prst="ellipse">
            <a:avLst/>
          </a:prstGeom>
          <a:blipFill>
            <a:blip r:embed="rId3"/>
          </a:blipFill>
          <a:ln w="12700">
            <a:miter lim="400000"/>
          </a:ln>
          <a:effectLst>
            <a:outerShdw blurRad="38100" dist="25400" dir="5400000" rotWithShape="0">
              <a:srgbClr val="000000">
                <a:alpha val="50000"/>
              </a:srgbClr>
            </a:outerShdw>
          </a:effectLst>
        </p:spPr>
        <p:txBody>
          <a:bodyPr lIns="0" tIns="0" rIns="0" bIns="0" anchor="ctr"/>
          <a:lstStyle/>
          <a:p>
            <a:pPr algn="ctr">
              <a:defRPr sz="1000">
                <a:solidFill>
                  <a:srgbClr val="FFFFFF"/>
                </a:solidFill>
              </a:defRPr>
            </a:pPr>
            <a:r>
              <a:rPr lang="en-US" sz="1600" b="1" dirty="0" smtClean="0"/>
              <a:t>A</a:t>
            </a:r>
            <a:endParaRPr sz="1600" b="1" dirty="0"/>
          </a:p>
        </p:txBody>
      </p:sp>
      <p:pic>
        <p:nvPicPr>
          <p:cNvPr id="6" name="pasted-image.tiff"/>
          <p:cNvPicPr>
            <a:picLocks noChangeAspect="1"/>
          </p:cNvPicPr>
          <p:nvPr/>
        </p:nvPicPr>
        <p:blipFill rotWithShape="1">
          <a:blip r:embed="rId4">
            <a:extLst/>
          </a:blip>
          <a:srcRect l="6576"/>
          <a:stretch/>
        </p:blipFill>
        <p:spPr>
          <a:xfrm>
            <a:off x="227400" y="2127375"/>
            <a:ext cx="4049567" cy="3852977"/>
          </a:xfrm>
          <a:prstGeom prst="rect">
            <a:avLst/>
          </a:prstGeom>
          <a:ln w="12700">
            <a:miter lim="400000"/>
          </a:ln>
        </p:spPr>
      </p:pic>
      <p:grpSp>
        <p:nvGrpSpPr>
          <p:cNvPr id="7" name="Group 6"/>
          <p:cNvGrpSpPr/>
          <p:nvPr/>
        </p:nvGrpSpPr>
        <p:grpSpPr>
          <a:xfrm>
            <a:off x="4345744" y="1703977"/>
            <a:ext cx="4384874" cy="4593916"/>
            <a:chOff x="5279422" y="2001386"/>
            <a:chExt cx="3000447" cy="4593916"/>
          </a:xfrm>
          <a:solidFill>
            <a:schemeClr val="accent2"/>
          </a:solidFill>
          <a:effectLst>
            <a:outerShdw blurRad="50800" dist="38100" dir="2700000" algn="tl" rotWithShape="0">
              <a:prstClr val="black">
                <a:alpha val="40000"/>
              </a:prstClr>
            </a:outerShdw>
          </a:effectLst>
        </p:grpSpPr>
        <p:sp>
          <p:nvSpPr>
            <p:cNvPr id="8" name="Right Arrow 7"/>
            <p:cNvSpPr/>
            <p:nvPr/>
          </p:nvSpPr>
          <p:spPr>
            <a:xfrm>
              <a:off x="5279422" y="2001386"/>
              <a:ext cx="3000447" cy="4593916"/>
            </a:xfrm>
            <a:prstGeom prst="rightArrow">
              <a:avLst>
                <a:gd name="adj1" fmla="val 77572"/>
                <a:gd name="adj2" fmla="val 334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519230" y="2603321"/>
              <a:ext cx="2250365" cy="3088025"/>
            </a:xfrm>
            <a:prstGeom prst="rect">
              <a:avLst/>
            </a:prstGeom>
            <a:noFill/>
          </p:spPr>
          <p:txBody>
            <a:bodyPr wrap="square" rtlCol="0">
              <a:spAutoFit/>
            </a:bodyPr>
            <a:lstStyle/>
            <a:p>
              <a:pPr>
                <a:lnSpc>
                  <a:spcPct val="140000"/>
                </a:lnSpc>
              </a:pPr>
              <a:r>
                <a:rPr lang="en-US" sz="2000" b="1" dirty="0">
                  <a:solidFill>
                    <a:srgbClr val="FFFFFF"/>
                  </a:solidFill>
                </a:rPr>
                <a:t>STEP 1 / </a:t>
              </a:r>
              <a:r>
                <a:rPr lang="en-US" sz="2000" b="1" dirty="0" smtClean="0">
                  <a:solidFill>
                    <a:srgbClr val="FFFFFF"/>
                  </a:solidFill>
                </a:rPr>
                <a:t>3: </a:t>
              </a:r>
              <a:endParaRPr lang="en-US" sz="2000" b="1" dirty="0">
                <a:solidFill>
                  <a:srgbClr val="FFFFFF"/>
                </a:solidFill>
              </a:endParaRPr>
            </a:p>
            <a:p>
              <a:pPr>
                <a:lnSpc>
                  <a:spcPct val="140000"/>
                </a:lnSpc>
              </a:pPr>
              <a:r>
                <a:rPr lang="en-US" sz="2000" dirty="0">
                  <a:solidFill>
                    <a:srgbClr val="FFFFFF"/>
                  </a:solidFill>
                </a:rPr>
                <a:t>Merchant </a:t>
              </a:r>
              <a:r>
                <a:rPr lang="en-US" sz="2000" dirty="0" smtClean="0">
                  <a:solidFill>
                    <a:srgbClr val="FFFFFF"/>
                  </a:solidFill>
                </a:rPr>
                <a:t>“opens” </a:t>
              </a:r>
              <a:r>
                <a:rPr lang="en-US" sz="2000" dirty="0">
                  <a:solidFill>
                    <a:srgbClr val="FFFFFF"/>
                  </a:solidFill>
                </a:rPr>
                <a:t>the PAYYAP mobile App and sets the </a:t>
              </a:r>
              <a:r>
                <a:rPr lang="en-US" sz="2000" u="sng" dirty="0">
                  <a:solidFill>
                    <a:srgbClr val="FFFFFF"/>
                  </a:solidFill>
                </a:rPr>
                <a:t>Customer’s information</a:t>
              </a:r>
              <a:r>
                <a:rPr lang="en-US" sz="2000" dirty="0">
                  <a:solidFill>
                    <a:srgbClr val="FFFFFF"/>
                  </a:solidFill>
                </a:rPr>
                <a:t>:</a:t>
              </a:r>
            </a:p>
            <a:p>
              <a:pPr marL="514350" indent="-342900">
                <a:lnSpc>
                  <a:spcPct val="140000"/>
                </a:lnSpc>
                <a:buFont typeface="Wingdings" charset="2"/>
                <a:buChar char="q"/>
              </a:pPr>
              <a:r>
                <a:rPr lang="en-US" sz="2000" dirty="0">
                  <a:solidFill>
                    <a:srgbClr val="FFFFFF"/>
                  </a:solidFill>
                </a:rPr>
                <a:t>Amount to be Paid</a:t>
              </a:r>
            </a:p>
            <a:p>
              <a:pPr marL="514350" indent="-342900">
                <a:lnSpc>
                  <a:spcPct val="140000"/>
                </a:lnSpc>
                <a:buFont typeface="Wingdings" charset="2"/>
                <a:buChar char="q"/>
              </a:pPr>
              <a:r>
                <a:rPr lang="en-US" sz="2000" dirty="0">
                  <a:solidFill>
                    <a:srgbClr val="FFFFFF"/>
                  </a:solidFill>
                </a:rPr>
                <a:t>Name</a:t>
              </a:r>
            </a:p>
            <a:p>
              <a:pPr marL="514350" indent="-342900">
                <a:lnSpc>
                  <a:spcPct val="140000"/>
                </a:lnSpc>
                <a:buFont typeface="Wingdings" charset="2"/>
                <a:buChar char="q"/>
              </a:pPr>
              <a:r>
                <a:rPr lang="en-US" sz="2000" dirty="0">
                  <a:solidFill>
                    <a:srgbClr val="FFFFFF"/>
                  </a:solidFill>
                </a:rPr>
                <a:t>Telephone Number</a:t>
              </a:r>
            </a:p>
          </p:txBody>
        </p:sp>
      </p:grpSp>
    </p:spTree>
    <p:extLst>
      <p:ext uri="{BB962C8B-B14F-4D97-AF65-F5344CB8AC3E}">
        <p14:creationId xmlns:p14="http://schemas.microsoft.com/office/powerpoint/2010/main" val="11069760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YYAP_for_iPhone_Screen_Shots_white_0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7" y="0"/>
            <a:ext cx="3857625" cy="6858000"/>
          </a:xfrm>
          <a:prstGeom prst="rect">
            <a:avLst/>
          </a:prstGeom>
        </p:spPr>
      </p:pic>
      <p:pic>
        <p:nvPicPr>
          <p:cNvPr id="16" name="woman_on_phone_T.png"/>
          <p:cNvPicPr>
            <a:picLocks noChangeAspect="1"/>
          </p:cNvPicPr>
          <p:nvPr/>
        </p:nvPicPr>
        <p:blipFill>
          <a:blip r:embed="rId4">
            <a:extLst/>
          </a:blip>
          <a:stretch>
            <a:fillRect/>
          </a:stretch>
        </p:blipFill>
        <p:spPr>
          <a:xfrm>
            <a:off x="7782560" y="1456972"/>
            <a:ext cx="3873218" cy="5107465"/>
          </a:xfrm>
          <a:prstGeom prst="rect">
            <a:avLst/>
          </a:prstGeom>
          <a:ln w="12700">
            <a:miter lim="400000"/>
          </a:ln>
        </p:spPr>
      </p:pic>
      <p:grpSp>
        <p:nvGrpSpPr>
          <p:cNvPr id="21" name="Group 20"/>
          <p:cNvGrpSpPr/>
          <p:nvPr/>
        </p:nvGrpSpPr>
        <p:grpSpPr>
          <a:xfrm>
            <a:off x="3756812" y="1445450"/>
            <a:ext cx="4025465" cy="5324345"/>
            <a:chOff x="4922642" y="2409522"/>
            <a:chExt cx="2754959" cy="2045725"/>
          </a:xfrm>
          <a:solidFill>
            <a:schemeClr val="accent2"/>
          </a:solidFill>
          <a:effectLst>
            <a:outerShdw blurRad="50800" dist="38100" dir="2700000" algn="tl" rotWithShape="0">
              <a:prstClr val="black">
                <a:alpha val="40000"/>
              </a:prstClr>
            </a:outerShdw>
          </a:effectLst>
        </p:grpSpPr>
        <p:sp>
          <p:nvSpPr>
            <p:cNvPr id="20" name="Right Arrow 19"/>
            <p:cNvSpPr/>
            <p:nvPr/>
          </p:nvSpPr>
          <p:spPr>
            <a:xfrm>
              <a:off x="4922642" y="2409522"/>
              <a:ext cx="2754959" cy="2045725"/>
            </a:xfrm>
            <a:prstGeom prst="rightArrow">
              <a:avLst>
                <a:gd name="adj1" fmla="val 77467"/>
                <a:gd name="adj2" fmla="val 192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4945647" y="2646520"/>
              <a:ext cx="2531424" cy="1592490"/>
            </a:xfrm>
            <a:prstGeom prst="rect">
              <a:avLst/>
            </a:prstGeom>
            <a:noFill/>
          </p:spPr>
          <p:txBody>
            <a:bodyPr wrap="square" rtlCol="0">
              <a:spAutoFit/>
            </a:bodyPr>
            <a:lstStyle/>
            <a:p>
              <a:pPr>
                <a:lnSpc>
                  <a:spcPct val="120000"/>
                </a:lnSpc>
              </a:pPr>
              <a:r>
                <a:rPr lang="en-US" sz="2000" b="1" dirty="0" smtClean="0">
                  <a:solidFill>
                    <a:schemeClr val="bg1"/>
                  </a:solidFill>
                </a:rPr>
                <a:t>STEP 2 / 3: </a:t>
              </a:r>
            </a:p>
            <a:p>
              <a:pPr marL="342900" indent="-342900">
                <a:lnSpc>
                  <a:spcPct val="120000"/>
                </a:lnSpc>
                <a:buFont typeface="Wingdings" charset="2"/>
                <a:buChar char="q"/>
              </a:pPr>
              <a:r>
                <a:rPr lang="en-US" sz="2000" dirty="0" smtClean="0">
                  <a:solidFill>
                    <a:schemeClr val="bg1"/>
                  </a:solidFill>
                </a:rPr>
                <a:t>PAYYAP </a:t>
              </a:r>
              <a:r>
                <a:rPr lang="en-US" sz="2000" u="sng" dirty="0" smtClean="0">
                  <a:solidFill>
                    <a:schemeClr val="bg1"/>
                  </a:solidFill>
                </a:rPr>
                <a:t>voice servers</a:t>
              </a:r>
              <a:r>
                <a:rPr lang="en-US" sz="2000" dirty="0" smtClean="0">
                  <a:solidFill>
                    <a:schemeClr val="bg1"/>
                  </a:solidFill>
                </a:rPr>
                <a:t> place a call to the Customer’s phone</a:t>
              </a:r>
            </a:p>
            <a:p>
              <a:pPr marL="342900" indent="-342900">
                <a:lnSpc>
                  <a:spcPct val="120000"/>
                </a:lnSpc>
                <a:buFont typeface="Wingdings" charset="2"/>
                <a:buChar char="q"/>
              </a:pPr>
              <a:r>
                <a:rPr lang="en-US" sz="2000" dirty="0">
                  <a:solidFill>
                    <a:schemeClr val="bg1"/>
                  </a:solidFill>
                </a:rPr>
                <a:t>T</a:t>
              </a:r>
              <a:r>
                <a:rPr lang="en-US" sz="2000" dirty="0" smtClean="0">
                  <a:solidFill>
                    <a:schemeClr val="bg1"/>
                  </a:solidFill>
                </a:rPr>
                <a:t>he </a:t>
              </a:r>
              <a:r>
                <a:rPr lang="en-US" sz="2000" u="sng" dirty="0" smtClean="0">
                  <a:solidFill>
                    <a:schemeClr val="bg1"/>
                  </a:solidFill>
                </a:rPr>
                <a:t>automated PAYYAP operator</a:t>
              </a:r>
              <a:r>
                <a:rPr lang="en-US" sz="2000" dirty="0" smtClean="0">
                  <a:solidFill>
                    <a:schemeClr val="bg1"/>
                  </a:solidFill>
                </a:rPr>
                <a:t> secures the customer’s card data in real-time</a:t>
              </a:r>
              <a:r>
                <a:rPr lang="mr-IN" sz="2000" dirty="0" smtClean="0">
                  <a:solidFill>
                    <a:schemeClr val="bg1"/>
                  </a:solidFill>
                </a:rPr>
                <a:t>…</a:t>
              </a:r>
              <a:endParaRPr lang="en-US" sz="2000" dirty="0">
                <a:solidFill>
                  <a:schemeClr val="bg1"/>
                </a:solidFill>
              </a:endParaRPr>
            </a:p>
            <a:p>
              <a:pPr marL="342900" indent="-342900">
                <a:lnSpc>
                  <a:spcPct val="120000"/>
                </a:lnSpc>
                <a:buFont typeface="Wingdings" charset="2"/>
                <a:buChar char="ü"/>
              </a:pPr>
              <a:r>
                <a:rPr lang="en-US" sz="2000" dirty="0">
                  <a:solidFill>
                    <a:schemeClr val="bg1"/>
                  </a:solidFill>
                </a:rPr>
                <a:t>O</a:t>
              </a:r>
              <a:r>
                <a:rPr lang="en-US" sz="2000" dirty="0" smtClean="0">
                  <a:solidFill>
                    <a:schemeClr val="bg1"/>
                  </a:solidFill>
                </a:rPr>
                <a:t>ver any normal telephone (i.e., “offline”), and within </a:t>
              </a:r>
              <a:r>
                <a:rPr lang="en-US" sz="2000" dirty="0">
                  <a:solidFill>
                    <a:schemeClr val="bg1"/>
                  </a:solidFill>
                </a:rPr>
                <a:t>a </a:t>
              </a:r>
              <a:r>
                <a:rPr lang="en-US" sz="2000" dirty="0" smtClean="0">
                  <a:solidFill>
                    <a:schemeClr val="bg1"/>
                  </a:solidFill>
                </a:rPr>
                <a:t>fully </a:t>
              </a:r>
              <a:r>
                <a:rPr lang="en-US" sz="2000" dirty="0">
                  <a:solidFill>
                    <a:schemeClr val="bg1"/>
                  </a:solidFill>
                </a:rPr>
                <a:t>PCI/DSS-</a:t>
              </a:r>
              <a:r>
                <a:rPr lang="en-US" sz="2000" dirty="0" smtClean="0">
                  <a:solidFill>
                    <a:schemeClr val="bg1"/>
                  </a:solidFill>
                </a:rPr>
                <a:t>Compliant security environment</a:t>
              </a:r>
              <a:endParaRPr lang="en-US" sz="2000" dirty="0">
                <a:solidFill>
                  <a:schemeClr val="bg1"/>
                </a:solidFill>
              </a:endParaRPr>
            </a:p>
          </p:txBody>
        </p:sp>
      </p:grpSp>
      <p:sp>
        <p:nvSpPr>
          <p:cNvPr id="39" name="Shape 170"/>
          <p:cNvSpPr/>
          <p:nvPr/>
        </p:nvSpPr>
        <p:spPr>
          <a:xfrm>
            <a:off x="0" y="0"/>
            <a:ext cx="548640" cy="548640"/>
          </a:xfrm>
          <a:prstGeom prst="ellipse">
            <a:avLst/>
          </a:prstGeom>
          <a:blipFill>
            <a:blip r:embed="rId5"/>
          </a:blipFill>
          <a:ln w="12700">
            <a:miter lim="400000"/>
          </a:ln>
          <a:effectLst>
            <a:outerShdw blurRad="38100" dist="25400" dir="5400000" rotWithShape="0">
              <a:srgbClr val="000000">
                <a:alpha val="50000"/>
              </a:srgbClr>
            </a:outerShdw>
          </a:effectLst>
        </p:spPr>
        <p:txBody>
          <a:bodyPr lIns="0" tIns="0" rIns="0" bIns="0" anchor="ctr"/>
          <a:lstStyle/>
          <a:p>
            <a:pPr algn="ctr">
              <a:defRPr sz="1000">
                <a:solidFill>
                  <a:srgbClr val="FFFFFF"/>
                </a:solidFill>
              </a:defRPr>
            </a:pPr>
            <a:r>
              <a:rPr lang="en-US" sz="1600" b="1" dirty="0" smtClean="0"/>
              <a:t>B</a:t>
            </a:r>
            <a:endParaRPr sz="1600" b="1" dirty="0"/>
          </a:p>
        </p:txBody>
      </p:sp>
      <p:sp>
        <p:nvSpPr>
          <p:cNvPr id="32" name="Title 3"/>
          <p:cNvSpPr>
            <a:spLocks noGrp="1"/>
          </p:cNvSpPr>
          <p:nvPr>
            <p:ph type="title"/>
          </p:nvPr>
        </p:nvSpPr>
        <p:spPr>
          <a:xfrm>
            <a:off x="4967111" y="117345"/>
            <a:ext cx="6279445" cy="1188720"/>
          </a:xfrm>
        </p:spPr>
        <p:txBody>
          <a:bodyPr>
            <a:noAutofit/>
          </a:bodyPr>
          <a:lstStyle/>
          <a:p>
            <a:pPr>
              <a:spcAft>
                <a:spcPts val="1200"/>
              </a:spcAft>
            </a:pPr>
            <a:r>
              <a:rPr lang="en-US" dirty="0" smtClean="0"/>
              <a:t>How it works</a:t>
            </a:r>
            <a:br>
              <a:rPr lang="en-US" dirty="0" smtClean="0"/>
            </a:br>
            <a:r>
              <a:rPr lang="en-US" sz="1600" dirty="0" smtClean="0"/>
              <a:t/>
            </a:r>
            <a:br>
              <a:rPr lang="en-US" sz="1600" dirty="0" smtClean="0"/>
            </a:br>
            <a:r>
              <a:rPr lang="en-US" sz="1800" b="1" i="1" dirty="0" smtClean="0"/>
              <a:t>Scenario: </a:t>
            </a:r>
            <a:r>
              <a:rPr lang="en-US" sz="1800" i="1" dirty="0"/>
              <a:t>Contractor completes work </a:t>
            </a:r>
            <a:r>
              <a:rPr lang="en-US" sz="1800" i="1" dirty="0" smtClean="0"/>
              <a:t/>
            </a:r>
            <a:br>
              <a:rPr lang="en-US" sz="1800" i="1" dirty="0" smtClean="0"/>
            </a:br>
            <a:r>
              <a:rPr lang="mr-IN" sz="1800" i="1" dirty="0" smtClean="0"/>
              <a:t>…</a:t>
            </a:r>
            <a:r>
              <a:rPr lang="en-US" sz="1800" i="1" dirty="0" smtClean="0"/>
              <a:t>and </a:t>
            </a:r>
            <a:r>
              <a:rPr lang="en-US" sz="1800" i="1" dirty="0"/>
              <a:t>wants to get </a:t>
            </a:r>
            <a:r>
              <a:rPr lang="en-US" sz="1800" i="1" dirty="0" smtClean="0"/>
              <a:t>paid</a:t>
            </a:r>
            <a:endParaRPr lang="en-US" sz="1800" i="1" dirty="0"/>
          </a:p>
        </p:txBody>
      </p:sp>
    </p:spTree>
    <p:extLst>
      <p:ext uri="{BB962C8B-B14F-4D97-AF65-F5344CB8AC3E}">
        <p14:creationId xmlns:p14="http://schemas.microsoft.com/office/powerpoint/2010/main" val="6631310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YYAP_for_iPhone_Screen_Shots_white_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9" y="0"/>
            <a:ext cx="3857625" cy="6858000"/>
          </a:xfrm>
          <a:prstGeom prst="rect">
            <a:avLst/>
          </a:prstGeom>
        </p:spPr>
      </p:pic>
      <p:pic>
        <p:nvPicPr>
          <p:cNvPr id="28" name="pasted-image.tiff"/>
          <p:cNvPicPr>
            <a:picLocks noChangeAspect="1"/>
          </p:cNvPicPr>
          <p:nvPr/>
        </p:nvPicPr>
        <p:blipFill rotWithShape="1">
          <a:blip r:embed="rId4">
            <a:extLst/>
          </a:blip>
          <a:srcRect l="6576"/>
          <a:stretch/>
        </p:blipFill>
        <p:spPr>
          <a:xfrm>
            <a:off x="6982606" y="1157111"/>
            <a:ext cx="4805276" cy="4572000"/>
          </a:xfrm>
          <a:prstGeom prst="rect">
            <a:avLst/>
          </a:prstGeom>
          <a:ln w="12700">
            <a:miter lim="400000"/>
          </a:ln>
        </p:spPr>
      </p:pic>
      <p:grpSp>
        <p:nvGrpSpPr>
          <p:cNvPr id="29" name="Group 28"/>
          <p:cNvGrpSpPr/>
          <p:nvPr/>
        </p:nvGrpSpPr>
        <p:grpSpPr>
          <a:xfrm>
            <a:off x="3756812" y="1015972"/>
            <a:ext cx="3792084" cy="5264280"/>
            <a:chOff x="5235509" y="1789692"/>
            <a:chExt cx="2438484" cy="5264280"/>
          </a:xfrm>
          <a:solidFill>
            <a:schemeClr val="accent2"/>
          </a:solidFill>
          <a:effectLst>
            <a:outerShdw blurRad="50800" dist="38100" dir="2700000" algn="tl" rotWithShape="0">
              <a:prstClr val="black">
                <a:alpha val="40000"/>
              </a:prstClr>
            </a:outerShdw>
          </a:effectLst>
        </p:grpSpPr>
        <p:sp>
          <p:nvSpPr>
            <p:cNvPr id="30" name="Right Arrow 29"/>
            <p:cNvSpPr/>
            <p:nvPr/>
          </p:nvSpPr>
          <p:spPr>
            <a:xfrm>
              <a:off x="5235509" y="1789692"/>
              <a:ext cx="2438484" cy="5264280"/>
            </a:xfrm>
            <a:prstGeom prst="rightArrow">
              <a:avLst>
                <a:gd name="adj1" fmla="val 77572"/>
                <a:gd name="adj2" fmla="val 2628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5266155" y="2585681"/>
              <a:ext cx="2067585" cy="3277820"/>
            </a:xfrm>
            <a:prstGeom prst="rect">
              <a:avLst/>
            </a:prstGeom>
            <a:noFill/>
          </p:spPr>
          <p:txBody>
            <a:bodyPr wrap="square" rtlCol="0">
              <a:spAutoFit/>
            </a:bodyPr>
            <a:lstStyle/>
            <a:p>
              <a:pPr>
                <a:lnSpc>
                  <a:spcPct val="130000"/>
                </a:lnSpc>
              </a:pPr>
              <a:r>
                <a:rPr lang="en-US" sz="2000" b="1" dirty="0" smtClean="0">
                  <a:solidFill>
                    <a:schemeClr val="bg1"/>
                  </a:solidFill>
                </a:rPr>
                <a:t>STEP 3 / 3:</a:t>
              </a:r>
            </a:p>
            <a:p>
              <a:pPr>
                <a:lnSpc>
                  <a:spcPct val="130000"/>
                </a:lnSpc>
              </a:pPr>
              <a:r>
                <a:rPr lang="en-US" sz="2000" dirty="0" smtClean="0">
                  <a:solidFill>
                    <a:schemeClr val="bg1"/>
                  </a:solidFill>
                </a:rPr>
                <a:t>PAYYAP Payment Features:</a:t>
              </a:r>
            </a:p>
            <a:p>
              <a:pPr marL="342900" indent="-342900">
                <a:lnSpc>
                  <a:spcPct val="130000"/>
                </a:lnSpc>
                <a:buFont typeface="Wingdings" charset="2"/>
                <a:buChar char="ü"/>
              </a:pPr>
              <a:r>
                <a:rPr lang="en-US" sz="2000" dirty="0" smtClean="0">
                  <a:solidFill>
                    <a:schemeClr val="bg1"/>
                  </a:solidFill>
                </a:rPr>
                <a:t>Real-time status display</a:t>
              </a:r>
            </a:p>
            <a:p>
              <a:pPr marL="342900" indent="-342900">
                <a:lnSpc>
                  <a:spcPct val="130000"/>
                </a:lnSpc>
                <a:buFont typeface="Wingdings" charset="2"/>
                <a:buChar char="ü"/>
              </a:pPr>
              <a:r>
                <a:rPr lang="en-US" sz="2000" dirty="0" smtClean="0">
                  <a:solidFill>
                    <a:schemeClr val="bg1"/>
                  </a:solidFill>
                </a:rPr>
                <a:t>Voice</a:t>
              </a:r>
              <a:r>
                <a:rPr lang="en-US" sz="2000" dirty="0">
                  <a:solidFill>
                    <a:schemeClr val="bg1"/>
                  </a:solidFill>
                </a:rPr>
                <a:t>-recorded </a:t>
              </a:r>
              <a:r>
                <a:rPr lang="en-US" sz="2000" dirty="0" smtClean="0">
                  <a:solidFill>
                    <a:schemeClr val="bg1"/>
                  </a:solidFill>
                </a:rPr>
                <a:t>(digitally signed) payment </a:t>
              </a:r>
              <a:r>
                <a:rPr lang="en-US" sz="2000" dirty="0">
                  <a:solidFill>
                    <a:schemeClr val="bg1"/>
                  </a:solidFill>
                </a:rPr>
                <a:t>authorizations</a:t>
              </a:r>
            </a:p>
            <a:p>
              <a:pPr marL="342900" indent="-342900">
                <a:lnSpc>
                  <a:spcPct val="130000"/>
                </a:lnSpc>
                <a:buFont typeface="Wingdings" charset="2"/>
                <a:buChar char="ü"/>
              </a:pPr>
              <a:r>
                <a:rPr lang="en-US" sz="2000" dirty="0" smtClean="0">
                  <a:solidFill>
                    <a:schemeClr val="bg1"/>
                  </a:solidFill>
                </a:rPr>
                <a:t>Payment receipt when transactions are approved</a:t>
              </a:r>
            </a:p>
          </p:txBody>
        </p:sp>
      </p:grpSp>
      <p:sp>
        <p:nvSpPr>
          <p:cNvPr id="41" name="Shape 170"/>
          <p:cNvSpPr/>
          <p:nvPr/>
        </p:nvSpPr>
        <p:spPr>
          <a:xfrm>
            <a:off x="0" y="0"/>
            <a:ext cx="548640" cy="548640"/>
          </a:xfrm>
          <a:prstGeom prst="ellipse">
            <a:avLst/>
          </a:prstGeom>
          <a:blipFill>
            <a:blip r:embed="rId5"/>
          </a:blipFill>
          <a:ln w="12700">
            <a:miter lim="400000"/>
          </a:ln>
          <a:effectLst>
            <a:outerShdw blurRad="38100" dist="25400" dir="5400000" rotWithShape="0">
              <a:srgbClr val="000000">
                <a:alpha val="50000"/>
              </a:srgbClr>
            </a:outerShdw>
          </a:effectLst>
        </p:spPr>
        <p:txBody>
          <a:bodyPr lIns="0" tIns="0" rIns="0" bIns="0" anchor="ctr"/>
          <a:lstStyle/>
          <a:p>
            <a:pPr algn="ctr">
              <a:defRPr sz="1000">
                <a:solidFill>
                  <a:srgbClr val="FFFFFF"/>
                </a:solidFill>
              </a:defRPr>
            </a:pPr>
            <a:r>
              <a:rPr lang="en-US" sz="1600" b="1" dirty="0"/>
              <a:t>C</a:t>
            </a:r>
            <a:endParaRPr sz="1600" b="1" dirty="0"/>
          </a:p>
        </p:txBody>
      </p:sp>
    </p:spTree>
    <p:extLst>
      <p:ext uri="{BB962C8B-B14F-4D97-AF65-F5344CB8AC3E}">
        <p14:creationId xmlns:p14="http://schemas.microsoft.com/office/powerpoint/2010/main" val="15811281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a:t>
            </a:r>
            <a:endParaRPr lang="en-US" dirty="0"/>
          </a:p>
        </p:txBody>
      </p:sp>
      <p:sp>
        <p:nvSpPr>
          <p:cNvPr id="3" name="Content Placeholder 2"/>
          <p:cNvSpPr>
            <a:spLocks noGrp="1"/>
          </p:cNvSpPr>
          <p:nvPr>
            <p:ph idx="1"/>
          </p:nvPr>
        </p:nvSpPr>
        <p:spPr>
          <a:xfrm>
            <a:off x="2231136" y="2453713"/>
            <a:ext cx="7729728" cy="1254688"/>
          </a:xfrm>
        </p:spPr>
        <p:txBody>
          <a:bodyPr>
            <a:normAutofit/>
          </a:bodyPr>
          <a:lstStyle/>
          <a:p>
            <a:pPr marL="0" indent="0" algn="ctr">
              <a:buNone/>
            </a:pPr>
            <a:r>
              <a:rPr lang="en-US" sz="2400" dirty="0" smtClean="0"/>
              <a:t>PAYYAP is a free mobile App that can be downloaded from any of the major mobile App stores</a:t>
            </a:r>
            <a:endParaRPr lang="en-US" sz="2400" dirty="0"/>
          </a:p>
        </p:txBody>
      </p:sp>
      <p:pic>
        <p:nvPicPr>
          <p:cNvPr id="3078" name="Picture 6" descr="Image result for amazon app store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18" y="3526729"/>
            <a:ext cx="3398822" cy="130288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apple app sto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855" y="3472195"/>
            <a:ext cx="3529875" cy="141195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apple app store logo"/>
          <p:cNvPicPr>
            <a:picLocks noChangeAspect="1" noChangeArrowheads="1"/>
          </p:cNvPicPr>
          <p:nvPr/>
        </p:nvPicPr>
        <p:blipFill rotWithShape="1">
          <a:blip r:embed="rId4">
            <a:extLst>
              <a:ext uri="{28A0092B-C50C-407E-A947-70E740481C1C}">
                <a14:useLocalDpi xmlns:a14="http://schemas.microsoft.com/office/drawing/2010/main" val="0"/>
              </a:ext>
            </a:extLst>
          </a:blip>
          <a:srcRect b="6718"/>
          <a:stretch/>
        </p:blipFill>
        <p:spPr bwMode="auto">
          <a:xfrm>
            <a:off x="8319745" y="3413705"/>
            <a:ext cx="3676103" cy="1371656"/>
          </a:xfrm>
          <a:prstGeom prst="rect">
            <a:avLst/>
          </a:prstGeom>
          <a:noFill/>
          <a:extLst>
            <a:ext uri="{909E8E84-426E-40dd-AFC4-6F175D3DCCD1}">
              <a14:hiddenFill xmlns:a14="http://schemas.microsoft.com/office/drawing/2010/main">
                <a:solidFill>
                  <a:srgbClr val="FFFFFF"/>
                </a:solidFill>
              </a14:hiddenFill>
            </a:ext>
          </a:extLst>
        </p:spPr>
      </p:pic>
      <p:sp>
        <p:nvSpPr>
          <p:cNvPr id="12" name="Shape 274"/>
          <p:cNvSpPr/>
          <p:nvPr/>
        </p:nvSpPr>
        <p:spPr>
          <a:xfrm>
            <a:off x="3712152" y="5520254"/>
            <a:ext cx="4441280"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1800">
                <a:solidFill>
                  <a:srgbClr val="919191"/>
                </a:solidFill>
              </a:defRPr>
            </a:pPr>
            <a:r>
              <a:rPr sz="2000" dirty="0">
                <a:solidFill>
                  <a:schemeClr val="accent2"/>
                </a:solidFill>
              </a:rPr>
              <a:t>LIVE DEMO ACCOUNT CREDENTIALS:</a:t>
            </a:r>
          </a:p>
          <a:p>
            <a:pPr marL="640080" lvl="1" indent="-274320" algn="l">
              <a:buSzPct val="75000"/>
              <a:buChar char="•"/>
              <a:defRPr sz="1800">
                <a:solidFill>
                  <a:srgbClr val="919191"/>
                </a:solidFill>
              </a:defRPr>
            </a:pPr>
            <a:r>
              <a:rPr sz="2000" dirty="0">
                <a:solidFill>
                  <a:schemeClr val="accent2"/>
                </a:solidFill>
              </a:rPr>
              <a:t>USER: demo@corp.nsdb.com</a:t>
            </a:r>
          </a:p>
          <a:p>
            <a:pPr marL="640080" lvl="1" indent="-274320" algn="l">
              <a:buSzPct val="75000"/>
              <a:buChar char="•"/>
              <a:defRPr sz="1800">
                <a:solidFill>
                  <a:srgbClr val="919191"/>
                </a:solidFill>
              </a:defRPr>
            </a:pPr>
            <a:r>
              <a:rPr sz="2000" dirty="0">
                <a:solidFill>
                  <a:schemeClr val="accent2"/>
                </a:solidFill>
              </a:rPr>
              <a:t>PASS: demo</a:t>
            </a:r>
          </a:p>
        </p:txBody>
      </p:sp>
      <p:cxnSp>
        <p:nvCxnSpPr>
          <p:cNvPr id="8" name="Straight Arrow Connector 7"/>
          <p:cNvCxnSpPr>
            <a:stCxn id="12" idx="0"/>
            <a:endCxn id="3080" idx="2"/>
          </p:cNvCxnSpPr>
          <p:nvPr/>
        </p:nvCxnSpPr>
        <p:spPr>
          <a:xfrm flipV="1">
            <a:off x="5932792" y="4884145"/>
            <a:ext cx="1" cy="636109"/>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12" idx="3"/>
            <a:endCxn id="3082" idx="2"/>
          </p:cNvCxnSpPr>
          <p:nvPr/>
        </p:nvCxnSpPr>
        <p:spPr>
          <a:xfrm flipV="1">
            <a:off x="8153432" y="4785361"/>
            <a:ext cx="2004365" cy="1247854"/>
          </a:xfrm>
          <a:prstGeom prst="bentConnector2">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12" idx="1"/>
            <a:endCxn id="3078" idx="2"/>
          </p:cNvCxnSpPr>
          <p:nvPr/>
        </p:nvCxnSpPr>
        <p:spPr>
          <a:xfrm rot="10800000">
            <a:off x="1846430" y="4829613"/>
            <a:ext cx="1865723" cy="1203603"/>
          </a:xfrm>
          <a:prstGeom prst="bentConnector2">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32012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arcel">
  <a:themeElements>
    <a:clrScheme name="Custom 1">
      <a:dk1>
        <a:srgbClr val="000000"/>
      </a:dk1>
      <a:lt1>
        <a:sysClr val="window" lastClr="FFFFFF"/>
      </a:lt1>
      <a:dk2>
        <a:srgbClr val="5E5E5E"/>
      </a:dk2>
      <a:lt2>
        <a:srgbClr val="DDDDDD"/>
      </a:lt2>
      <a:accent1>
        <a:srgbClr val="A6B727"/>
      </a:accent1>
      <a:accent2>
        <a:srgbClr val="2196F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xmlns=""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Parcel</Template>
  <TotalTime>3104</TotalTime>
  <Words>1403</Words>
  <Application>Microsoft Macintosh PowerPoint</Application>
  <PresentationFormat>Custom</PresentationFormat>
  <Paragraphs>221</Paragraphs>
  <Slides>17</Slides>
  <Notes>8</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Parcel</vt:lpstr>
      <vt:lpstr>The easiest way to get paid – VIA “APP”</vt:lpstr>
      <vt:lpstr>Business opportunity</vt:lpstr>
      <vt:lpstr>How it works (video example)</vt:lpstr>
      <vt:lpstr>bank card  INDUSTRY TIMELINE</vt:lpstr>
      <vt:lpstr>Bank card INDUSTRY niche</vt:lpstr>
      <vt:lpstr>How it works  Scenario: Contractor completes work  …and wants to get paid</vt:lpstr>
      <vt:lpstr>How it works  Scenario: Contractor completes work  …and wants to get paid</vt:lpstr>
      <vt:lpstr>PowerPoint Presentation</vt:lpstr>
      <vt:lpstr>Distribution</vt:lpstr>
      <vt:lpstr>6-Month LIVE Pilot metrics:  Strong &amp; STRONGER Demand</vt:lpstr>
      <vt:lpstr>Competitive analysis</vt:lpstr>
      <vt:lpstr>Global Mobile Payments Industry</vt:lpstr>
      <vt:lpstr>Value proposition</vt:lpstr>
      <vt:lpstr>Management team</vt:lpstr>
      <vt:lpstr>Financial summary &amp; investor return</vt:lpstr>
      <vt:lpstr>Use of funds</vt:lpstr>
      <vt:lpstr>The Payments app™</vt:lpstr>
    </vt:vector>
  </TitlesOfParts>
  <Company>asheville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jaskot</dc:creator>
  <cp:lastModifiedBy>Shea Writer</cp:lastModifiedBy>
  <cp:revision>92</cp:revision>
  <dcterms:created xsi:type="dcterms:W3CDTF">2017-01-27T16:11:43Z</dcterms:created>
  <dcterms:modified xsi:type="dcterms:W3CDTF">2017-02-27T08:30:52Z</dcterms:modified>
</cp:coreProperties>
</file>